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33"/>
  </p:notesMasterIdLst>
  <p:sldIdLst>
    <p:sldId id="1730" r:id="rId2"/>
    <p:sldId id="1732" r:id="rId3"/>
    <p:sldId id="1745" r:id="rId4"/>
    <p:sldId id="1751" r:id="rId5"/>
    <p:sldId id="1749" r:id="rId6"/>
    <p:sldId id="1823" r:id="rId7"/>
    <p:sldId id="1829" r:id="rId8"/>
    <p:sldId id="1830" r:id="rId9"/>
    <p:sldId id="1826" r:id="rId10"/>
    <p:sldId id="1822" r:id="rId11"/>
    <p:sldId id="1831" r:id="rId12"/>
    <p:sldId id="1833" r:id="rId13"/>
    <p:sldId id="1832" r:id="rId14"/>
    <p:sldId id="1834" r:id="rId15"/>
    <p:sldId id="1835" r:id="rId16"/>
    <p:sldId id="1836" r:id="rId17"/>
    <p:sldId id="1837" r:id="rId18"/>
    <p:sldId id="990" r:id="rId19"/>
    <p:sldId id="1838" r:id="rId20"/>
    <p:sldId id="1839" r:id="rId21"/>
    <p:sldId id="1840" r:id="rId22"/>
    <p:sldId id="1841" r:id="rId23"/>
    <p:sldId id="1842" r:id="rId24"/>
    <p:sldId id="1844" r:id="rId25"/>
    <p:sldId id="1843" r:id="rId26"/>
    <p:sldId id="1846" r:id="rId27"/>
    <p:sldId id="1847" r:id="rId28"/>
    <p:sldId id="1848" r:id="rId29"/>
    <p:sldId id="1849" r:id="rId30"/>
    <p:sldId id="1850" r:id="rId31"/>
    <p:sldId id="1722" r:id="rId3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B504D-9B66-119F-880C-D9C76488149A}" name="Vanhorn, Heather" initials="VH" userId="S::vanhoh@cds.state.mo.us::219a56c8-b82d-4207-be59-b664d68e15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012169"/>
    <a:srgbClr val="0000FF"/>
    <a:srgbClr val="01206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0611" autoAdjust="0"/>
  </p:normalViewPr>
  <p:slideViewPr>
    <p:cSldViewPr>
      <p:cViewPr varScale="1">
        <p:scale>
          <a:sx n="84" d="100"/>
          <a:sy n="84" d="100"/>
        </p:scale>
        <p:origin x="68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32A5-B7DE-49F0-9669-B5FAFA507F0C}"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87B07974-9A83-4B19-8B6D-7A5A24BF4E0D}">
      <dgm:prSet/>
      <dgm:spPr/>
      <dgm:t>
        <a:bodyPr/>
        <a:lstStyle/>
        <a:p>
          <a:r>
            <a:rPr lang="en-US"/>
            <a:t>Children may change locations, schools or transition between care providers, yet we can provide them with comprehensive continuation of care. </a:t>
          </a:r>
        </a:p>
      </dgm:t>
    </dgm:pt>
    <dgm:pt modelId="{2CEF6C7E-370E-42BA-940F-9C67142C6650}" type="parTrans" cxnId="{75976C6F-F3D7-4EE4-B8E0-FF95380D6D01}">
      <dgm:prSet/>
      <dgm:spPr/>
      <dgm:t>
        <a:bodyPr/>
        <a:lstStyle/>
        <a:p>
          <a:endParaRPr lang="en-US"/>
        </a:p>
      </dgm:t>
    </dgm:pt>
    <dgm:pt modelId="{891D445C-E423-43AA-A733-18B67F2A6721}" type="sibTrans" cxnId="{75976C6F-F3D7-4EE4-B8E0-FF95380D6D01}">
      <dgm:prSet/>
      <dgm:spPr/>
      <dgm:t>
        <a:bodyPr/>
        <a:lstStyle/>
        <a:p>
          <a:endParaRPr lang="en-US"/>
        </a:p>
      </dgm:t>
    </dgm:pt>
    <dgm:pt modelId="{B7230590-72DE-4253-9DCD-9DD7C18983E1}">
      <dgm:prSet/>
      <dgm:spPr/>
      <dgm:t>
        <a:bodyPr/>
        <a:lstStyle/>
        <a:p>
          <a:r>
            <a:rPr lang="en-US"/>
            <a:t>Services are delivered in the preferred language, and the care team respects the family’s cultural and religious beliefs.</a:t>
          </a:r>
        </a:p>
      </dgm:t>
    </dgm:pt>
    <dgm:pt modelId="{78172E30-61EF-48D6-9FDB-B8574879A78E}" type="parTrans" cxnId="{E15FBDE5-2F71-4D1A-AD3A-EA5C6E1B627D}">
      <dgm:prSet/>
      <dgm:spPr/>
      <dgm:t>
        <a:bodyPr/>
        <a:lstStyle/>
        <a:p>
          <a:endParaRPr lang="en-US"/>
        </a:p>
      </dgm:t>
    </dgm:pt>
    <dgm:pt modelId="{245DFABE-E9CB-4603-9072-1D08CDE53275}" type="sibTrans" cxnId="{E15FBDE5-2F71-4D1A-AD3A-EA5C6E1B627D}">
      <dgm:prSet/>
      <dgm:spPr/>
      <dgm:t>
        <a:bodyPr/>
        <a:lstStyle/>
        <a:p>
          <a:endParaRPr lang="en-US"/>
        </a:p>
      </dgm:t>
    </dgm:pt>
    <dgm:pt modelId="{1D81A567-0125-487D-A947-FE2F2712C359}" type="pres">
      <dgm:prSet presAssocID="{8A9332A5-B7DE-49F0-9669-B5FAFA507F0C}" presName="cycle" presStyleCnt="0">
        <dgm:presLayoutVars>
          <dgm:dir/>
          <dgm:resizeHandles val="exact"/>
        </dgm:presLayoutVars>
      </dgm:prSet>
      <dgm:spPr/>
    </dgm:pt>
    <dgm:pt modelId="{8DD59303-556A-4878-879F-6E65346C233F}" type="pres">
      <dgm:prSet presAssocID="{87B07974-9A83-4B19-8B6D-7A5A24BF4E0D}" presName="dummy" presStyleCnt="0"/>
      <dgm:spPr/>
    </dgm:pt>
    <dgm:pt modelId="{52182FB5-28D1-4DE2-88BC-0D4BFBA28A7F}" type="pres">
      <dgm:prSet presAssocID="{87B07974-9A83-4B19-8B6D-7A5A24BF4E0D}" presName="node" presStyleLbl="revTx" presStyleIdx="0" presStyleCnt="2">
        <dgm:presLayoutVars>
          <dgm:bulletEnabled val="1"/>
        </dgm:presLayoutVars>
      </dgm:prSet>
      <dgm:spPr/>
    </dgm:pt>
    <dgm:pt modelId="{7818AE1A-8CA8-432B-98DE-8CC734479684}" type="pres">
      <dgm:prSet presAssocID="{891D445C-E423-43AA-A733-18B67F2A6721}" presName="sibTrans" presStyleLbl="node1" presStyleIdx="0" presStyleCnt="2"/>
      <dgm:spPr/>
    </dgm:pt>
    <dgm:pt modelId="{643A3210-EFA8-412F-9493-3F79AC1F13D3}" type="pres">
      <dgm:prSet presAssocID="{B7230590-72DE-4253-9DCD-9DD7C18983E1}" presName="dummy" presStyleCnt="0"/>
      <dgm:spPr/>
    </dgm:pt>
    <dgm:pt modelId="{22BE36FF-B2D3-4E69-A371-FD8DE48E187B}" type="pres">
      <dgm:prSet presAssocID="{B7230590-72DE-4253-9DCD-9DD7C18983E1}" presName="node" presStyleLbl="revTx" presStyleIdx="1" presStyleCnt="2">
        <dgm:presLayoutVars>
          <dgm:bulletEnabled val="1"/>
        </dgm:presLayoutVars>
      </dgm:prSet>
      <dgm:spPr/>
    </dgm:pt>
    <dgm:pt modelId="{36400A1E-E939-42F9-9B13-1BC84BBC0B09}" type="pres">
      <dgm:prSet presAssocID="{245DFABE-E9CB-4603-9072-1D08CDE53275}" presName="sibTrans" presStyleLbl="node1" presStyleIdx="1" presStyleCnt="2"/>
      <dgm:spPr/>
    </dgm:pt>
  </dgm:ptLst>
  <dgm:cxnLst>
    <dgm:cxn modelId="{5F69E314-3EC8-4188-93A3-FBA39507E31F}" type="presOf" srcId="{8A9332A5-B7DE-49F0-9669-B5FAFA507F0C}" destId="{1D81A567-0125-487D-A947-FE2F2712C359}" srcOrd="0" destOrd="0" presId="urn:microsoft.com/office/officeart/2005/8/layout/cycle1"/>
    <dgm:cxn modelId="{AD825948-44CC-4C33-A302-F64426E1C1DF}" type="presOf" srcId="{87B07974-9A83-4B19-8B6D-7A5A24BF4E0D}" destId="{52182FB5-28D1-4DE2-88BC-0D4BFBA28A7F}" srcOrd="0" destOrd="0" presId="urn:microsoft.com/office/officeart/2005/8/layout/cycle1"/>
    <dgm:cxn modelId="{75976C6F-F3D7-4EE4-B8E0-FF95380D6D01}" srcId="{8A9332A5-B7DE-49F0-9669-B5FAFA507F0C}" destId="{87B07974-9A83-4B19-8B6D-7A5A24BF4E0D}" srcOrd="0" destOrd="0" parTransId="{2CEF6C7E-370E-42BA-940F-9C67142C6650}" sibTransId="{891D445C-E423-43AA-A733-18B67F2A6721}"/>
    <dgm:cxn modelId="{6F043AB1-4C31-47A7-BCAD-29DA3BA64001}" type="presOf" srcId="{891D445C-E423-43AA-A733-18B67F2A6721}" destId="{7818AE1A-8CA8-432B-98DE-8CC734479684}" srcOrd="0" destOrd="0" presId="urn:microsoft.com/office/officeart/2005/8/layout/cycle1"/>
    <dgm:cxn modelId="{D996FAB3-F485-443A-AD88-6BC343279594}" type="presOf" srcId="{245DFABE-E9CB-4603-9072-1D08CDE53275}" destId="{36400A1E-E939-42F9-9B13-1BC84BBC0B09}" srcOrd="0" destOrd="0" presId="urn:microsoft.com/office/officeart/2005/8/layout/cycle1"/>
    <dgm:cxn modelId="{E15FBDE5-2F71-4D1A-AD3A-EA5C6E1B627D}" srcId="{8A9332A5-B7DE-49F0-9669-B5FAFA507F0C}" destId="{B7230590-72DE-4253-9DCD-9DD7C18983E1}" srcOrd="1" destOrd="0" parTransId="{78172E30-61EF-48D6-9FDB-B8574879A78E}" sibTransId="{245DFABE-E9CB-4603-9072-1D08CDE53275}"/>
    <dgm:cxn modelId="{908664F7-BF37-48E9-B5DE-232681F10736}" type="presOf" srcId="{B7230590-72DE-4253-9DCD-9DD7C18983E1}" destId="{22BE36FF-B2D3-4E69-A371-FD8DE48E187B}" srcOrd="0" destOrd="0" presId="urn:microsoft.com/office/officeart/2005/8/layout/cycle1"/>
    <dgm:cxn modelId="{565AD9CE-C5EA-4F97-B2B7-884C8BC02C7D}" type="presParOf" srcId="{1D81A567-0125-487D-A947-FE2F2712C359}" destId="{8DD59303-556A-4878-879F-6E65346C233F}" srcOrd="0" destOrd="0" presId="urn:microsoft.com/office/officeart/2005/8/layout/cycle1"/>
    <dgm:cxn modelId="{AF7AE44F-FE83-4283-8DA7-048D3E3D4552}" type="presParOf" srcId="{1D81A567-0125-487D-A947-FE2F2712C359}" destId="{52182FB5-28D1-4DE2-88BC-0D4BFBA28A7F}" srcOrd="1" destOrd="0" presId="urn:microsoft.com/office/officeart/2005/8/layout/cycle1"/>
    <dgm:cxn modelId="{E6BF3720-4405-416D-8A12-1E762169D8E4}" type="presParOf" srcId="{1D81A567-0125-487D-A947-FE2F2712C359}" destId="{7818AE1A-8CA8-432B-98DE-8CC734479684}" srcOrd="2" destOrd="0" presId="urn:microsoft.com/office/officeart/2005/8/layout/cycle1"/>
    <dgm:cxn modelId="{C4F232BA-810C-471F-889F-E39731D1E278}" type="presParOf" srcId="{1D81A567-0125-487D-A947-FE2F2712C359}" destId="{643A3210-EFA8-412F-9493-3F79AC1F13D3}" srcOrd="3" destOrd="0" presId="urn:microsoft.com/office/officeart/2005/8/layout/cycle1"/>
    <dgm:cxn modelId="{41D6AEAB-A6B9-448E-BB50-006A636C9B59}" type="presParOf" srcId="{1D81A567-0125-487D-A947-FE2F2712C359}" destId="{22BE36FF-B2D3-4E69-A371-FD8DE48E187B}" srcOrd="4" destOrd="0" presId="urn:microsoft.com/office/officeart/2005/8/layout/cycle1"/>
    <dgm:cxn modelId="{FA52D113-3F22-4CB5-BC07-AC4DC62E443E}" type="presParOf" srcId="{1D81A567-0125-487D-A947-FE2F2712C359}" destId="{36400A1E-E939-42F9-9B13-1BC84BBC0B09}"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94C27-1A52-4BA5-9BD3-73A90D749CE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21F92A-D1A1-4B0D-B078-082EA0322132}">
      <dgm:prSet/>
      <dgm:spPr/>
      <dgm:t>
        <a:bodyPr/>
        <a:lstStyle/>
        <a:p>
          <a:r>
            <a:rPr lang="en-US"/>
            <a:t>Statewide Initiative Collaboration</a:t>
          </a:r>
        </a:p>
      </dgm:t>
    </dgm:pt>
    <dgm:pt modelId="{506C767B-312F-48CA-AC1E-453880ED6907}" type="parTrans" cxnId="{C8E14BA9-D14B-4D5F-B3F0-A8A8E0EA3863}">
      <dgm:prSet/>
      <dgm:spPr/>
      <dgm:t>
        <a:bodyPr/>
        <a:lstStyle/>
        <a:p>
          <a:endParaRPr lang="en-US"/>
        </a:p>
      </dgm:t>
    </dgm:pt>
    <dgm:pt modelId="{4F50E6F5-5DBE-4058-86AB-DF01B0367DAE}" type="sibTrans" cxnId="{C8E14BA9-D14B-4D5F-B3F0-A8A8E0EA3863}">
      <dgm:prSet/>
      <dgm:spPr/>
      <dgm:t>
        <a:bodyPr/>
        <a:lstStyle/>
        <a:p>
          <a:endParaRPr lang="en-US"/>
        </a:p>
      </dgm:t>
    </dgm:pt>
    <dgm:pt modelId="{52F2B9CA-7446-406A-A207-35386DF99283}">
      <dgm:prSet/>
      <dgm:spPr/>
      <dgm:t>
        <a:bodyPr/>
        <a:lstStyle/>
        <a:p>
          <a:r>
            <a:rPr lang="en-US"/>
            <a:t>A Care Notebook was created by Tri-County Health Department.</a:t>
          </a:r>
        </a:p>
      </dgm:t>
    </dgm:pt>
    <dgm:pt modelId="{763155C8-0149-4C66-AECB-D1BED52CF432}" type="parTrans" cxnId="{51264751-91E8-4D71-B7BA-0815C6971C1F}">
      <dgm:prSet/>
      <dgm:spPr/>
      <dgm:t>
        <a:bodyPr/>
        <a:lstStyle/>
        <a:p>
          <a:endParaRPr lang="en-US"/>
        </a:p>
      </dgm:t>
    </dgm:pt>
    <dgm:pt modelId="{7907606C-FB77-42BE-8FED-0948C47B5B4F}" type="sibTrans" cxnId="{51264751-91E8-4D71-B7BA-0815C6971C1F}">
      <dgm:prSet/>
      <dgm:spPr/>
      <dgm:t>
        <a:bodyPr/>
        <a:lstStyle/>
        <a:p>
          <a:endParaRPr lang="en-US"/>
        </a:p>
      </dgm:t>
    </dgm:pt>
    <dgm:pt modelId="{3B3F0B12-D4A2-4708-9823-88E9D5D64041}">
      <dgm:prSet/>
      <dgm:spPr/>
      <dgm:t>
        <a:bodyPr/>
        <a:lstStyle/>
        <a:p>
          <a:r>
            <a:rPr lang="en-US"/>
            <a:t>SHCN Family Partnership collaborated with Tri-County Health Department, to finalize the Care Notebook and make it available to all individuals statewide.</a:t>
          </a:r>
        </a:p>
      </dgm:t>
    </dgm:pt>
    <dgm:pt modelId="{895CED56-59EB-4502-B89D-1DC251C1F49C}" type="parTrans" cxnId="{BEC60C24-1219-45CC-9C12-AD038F8496F7}">
      <dgm:prSet/>
      <dgm:spPr/>
      <dgm:t>
        <a:bodyPr/>
        <a:lstStyle/>
        <a:p>
          <a:endParaRPr lang="en-US"/>
        </a:p>
      </dgm:t>
    </dgm:pt>
    <dgm:pt modelId="{05A34C86-612F-4FD2-9906-5E00C2729429}" type="sibTrans" cxnId="{BEC60C24-1219-45CC-9C12-AD038F8496F7}">
      <dgm:prSet/>
      <dgm:spPr/>
      <dgm:t>
        <a:bodyPr/>
        <a:lstStyle/>
        <a:p>
          <a:endParaRPr lang="en-US"/>
        </a:p>
      </dgm:t>
    </dgm:pt>
    <dgm:pt modelId="{445AED36-28EB-4E95-B461-E0DF96D1C3EF}" type="pres">
      <dgm:prSet presAssocID="{29694C27-1A52-4BA5-9BD3-73A90D749CE7}" presName="root" presStyleCnt="0">
        <dgm:presLayoutVars>
          <dgm:dir/>
          <dgm:resizeHandles val="exact"/>
        </dgm:presLayoutVars>
      </dgm:prSet>
      <dgm:spPr/>
    </dgm:pt>
    <dgm:pt modelId="{E63C1478-7235-4B76-AFDB-CECBEAC79433}" type="pres">
      <dgm:prSet presAssocID="{2421F92A-D1A1-4B0D-B078-082EA0322132}" presName="compNode" presStyleCnt="0"/>
      <dgm:spPr/>
    </dgm:pt>
    <dgm:pt modelId="{684C1839-C18E-4629-82CD-544E73C65053}" type="pres">
      <dgm:prSet presAssocID="{2421F92A-D1A1-4B0D-B078-082EA0322132}" presName="bgRect" presStyleLbl="bgShp" presStyleIdx="0" presStyleCnt="3"/>
      <dgm:spPr/>
    </dgm:pt>
    <dgm:pt modelId="{C0A590C2-A463-4EB5-BAE6-B0AB6E99B53A}" type="pres">
      <dgm:prSet presAssocID="{2421F92A-D1A1-4B0D-B078-082EA03221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8AA9E6A-C0F3-4EA6-BE2D-2EB2BEDE317A}" type="pres">
      <dgm:prSet presAssocID="{2421F92A-D1A1-4B0D-B078-082EA0322132}" presName="spaceRect" presStyleCnt="0"/>
      <dgm:spPr/>
    </dgm:pt>
    <dgm:pt modelId="{6C5FF87E-63B0-43FC-99C6-2AE208101751}" type="pres">
      <dgm:prSet presAssocID="{2421F92A-D1A1-4B0D-B078-082EA0322132}" presName="parTx" presStyleLbl="revTx" presStyleIdx="0" presStyleCnt="3">
        <dgm:presLayoutVars>
          <dgm:chMax val="0"/>
          <dgm:chPref val="0"/>
        </dgm:presLayoutVars>
      </dgm:prSet>
      <dgm:spPr/>
    </dgm:pt>
    <dgm:pt modelId="{98C2D003-21F5-42AC-A34C-4AA00B012E3E}" type="pres">
      <dgm:prSet presAssocID="{4F50E6F5-5DBE-4058-86AB-DF01B0367DAE}" presName="sibTrans" presStyleCnt="0"/>
      <dgm:spPr/>
    </dgm:pt>
    <dgm:pt modelId="{4C1FEBA8-0E0D-44A9-B4C2-DA146D40CED5}" type="pres">
      <dgm:prSet presAssocID="{52F2B9CA-7446-406A-A207-35386DF99283}" presName="compNode" presStyleCnt="0"/>
      <dgm:spPr/>
    </dgm:pt>
    <dgm:pt modelId="{C110C099-ACDD-42FC-8123-4D253634A9CE}" type="pres">
      <dgm:prSet presAssocID="{52F2B9CA-7446-406A-A207-35386DF99283}" presName="bgRect" presStyleLbl="bgShp" presStyleIdx="1" presStyleCnt="3"/>
      <dgm:spPr/>
    </dgm:pt>
    <dgm:pt modelId="{BC88B1F7-5CE6-4CA4-BAC9-5726ECB64A01}" type="pres">
      <dgm:prSet presAssocID="{52F2B9CA-7446-406A-A207-35386DF992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A481D6F6-71D1-478B-B6E6-130BC9E3F624}" type="pres">
      <dgm:prSet presAssocID="{52F2B9CA-7446-406A-A207-35386DF99283}" presName="spaceRect" presStyleCnt="0"/>
      <dgm:spPr/>
    </dgm:pt>
    <dgm:pt modelId="{5B4AE937-6AC0-4139-A042-2BDE9187330A}" type="pres">
      <dgm:prSet presAssocID="{52F2B9CA-7446-406A-A207-35386DF99283}" presName="parTx" presStyleLbl="revTx" presStyleIdx="1" presStyleCnt="3">
        <dgm:presLayoutVars>
          <dgm:chMax val="0"/>
          <dgm:chPref val="0"/>
        </dgm:presLayoutVars>
      </dgm:prSet>
      <dgm:spPr/>
    </dgm:pt>
    <dgm:pt modelId="{6E5B8C14-FCE9-421B-8CF7-6BC1EFE9AE41}" type="pres">
      <dgm:prSet presAssocID="{7907606C-FB77-42BE-8FED-0948C47B5B4F}" presName="sibTrans" presStyleCnt="0"/>
      <dgm:spPr/>
    </dgm:pt>
    <dgm:pt modelId="{CC5596EE-663C-4280-ACE6-0162826C5948}" type="pres">
      <dgm:prSet presAssocID="{3B3F0B12-D4A2-4708-9823-88E9D5D64041}" presName="compNode" presStyleCnt="0"/>
      <dgm:spPr/>
    </dgm:pt>
    <dgm:pt modelId="{97DFAF8C-1D9B-487E-A2C5-C2998C7C7423}" type="pres">
      <dgm:prSet presAssocID="{3B3F0B12-D4A2-4708-9823-88E9D5D64041}" presName="bgRect" presStyleLbl="bgShp" presStyleIdx="2" presStyleCnt="3"/>
      <dgm:spPr/>
    </dgm:pt>
    <dgm:pt modelId="{B84F27A7-D2A1-4C5F-B909-1530285D499C}" type="pres">
      <dgm:prSet presAssocID="{3B3F0B12-D4A2-4708-9823-88E9D5D640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2C8927F4-C492-4721-BE26-F7328BF041F7}" type="pres">
      <dgm:prSet presAssocID="{3B3F0B12-D4A2-4708-9823-88E9D5D64041}" presName="spaceRect" presStyleCnt="0"/>
      <dgm:spPr/>
    </dgm:pt>
    <dgm:pt modelId="{F33C474E-05A2-450A-91B9-A517906D8761}" type="pres">
      <dgm:prSet presAssocID="{3B3F0B12-D4A2-4708-9823-88E9D5D64041}" presName="parTx" presStyleLbl="revTx" presStyleIdx="2" presStyleCnt="3">
        <dgm:presLayoutVars>
          <dgm:chMax val="0"/>
          <dgm:chPref val="0"/>
        </dgm:presLayoutVars>
      </dgm:prSet>
      <dgm:spPr/>
    </dgm:pt>
  </dgm:ptLst>
  <dgm:cxnLst>
    <dgm:cxn modelId="{27331B12-677A-4E3D-AFD6-475C307E0C4E}" type="presOf" srcId="{3B3F0B12-D4A2-4708-9823-88E9D5D64041}" destId="{F33C474E-05A2-450A-91B9-A517906D8761}" srcOrd="0" destOrd="0" presId="urn:microsoft.com/office/officeart/2018/2/layout/IconVerticalSolidList"/>
    <dgm:cxn modelId="{BEC60C24-1219-45CC-9C12-AD038F8496F7}" srcId="{29694C27-1A52-4BA5-9BD3-73A90D749CE7}" destId="{3B3F0B12-D4A2-4708-9823-88E9D5D64041}" srcOrd="2" destOrd="0" parTransId="{895CED56-59EB-4502-B89D-1DC251C1F49C}" sibTransId="{05A34C86-612F-4FD2-9906-5E00C2729429}"/>
    <dgm:cxn modelId="{D7618761-1278-42CB-BD9A-46048627B78B}" type="presOf" srcId="{52F2B9CA-7446-406A-A207-35386DF99283}" destId="{5B4AE937-6AC0-4139-A042-2BDE9187330A}" srcOrd="0" destOrd="0" presId="urn:microsoft.com/office/officeart/2018/2/layout/IconVerticalSolidList"/>
    <dgm:cxn modelId="{51264751-91E8-4D71-B7BA-0815C6971C1F}" srcId="{29694C27-1A52-4BA5-9BD3-73A90D749CE7}" destId="{52F2B9CA-7446-406A-A207-35386DF99283}" srcOrd="1" destOrd="0" parTransId="{763155C8-0149-4C66-AECB-D1BED52CF432}" sibTransId="{7907606C-FB77-42BE-8FED-0948C47B5B4F}"/>
    <dgm:cxn modelId="{090ADF51-64EA-424B-A5D5-C099256470E6}" type="presOf" srcId="{29694C27-1A52-4BA5-9BD3-73A90D749CE7}" destId="{445AED36-28EB-4E95-B461-E0DF96D1C3EF}" srcOrd="0" destOrd="0" presId="urn:microsoft.com/office/officeart/2018/2/layout/IconVerticalSolidList"/>
    <dgm:cxn modelId="{C8E14BA9-D14B-4D5F-B3F0-A8A8E0EA3863}" srcId="{29694C27-1A52-4BA5-9BD3-73A90D749CE7}" destId="{2421F92A-D1A1-4B0D-B078-082EA0322132}" srcOrd="0" destOrd="0" parTransId="{506C767B-312F-48CA-AC1E-453880ED6907}" sibTransId="{4F50E6F5-5DBE-4058-86AB-DF01B0367DAE}"/>
    <dgm:cxn modelId="{575529EE-4164-409F-B014-DBB79021BF42}" type="presOf" srcId="{2421F92A-D1A1-4B0D-B078-082EA0322132}" destId="{6C5FF87E-63B0-43FC-99C6-2AE208101751}" srcOrd="0" destOrd="0" presId="urn:microsoft.com/office/officeart/2018/2/layout/IconVerticalSolidList"/>
    <dgm:cxn modelId="{CCE8764F-0850-40F8-8C02-322A4DF48A24}" type="presParOf" srcId="{445AED36-28EB-4E95-B461-E0DF96D1C3EF}" destId="{E63C1478-7235-4B76-AFDB-CECBEAC79433}" srcOrd="0" destOrd="0" presId="urn:microsoft.com/office/officeart/2018/2/layout/IconVerticalSolidList"/>
    <dgm:cxn modelId="{E647E0C7-B59B-401D-8715-5F23E853C1DC}" type="presParOf" srcId="{E63C1478-7235-4B76-AFDB-CECBEAC79433}" destId="{684C1839-C18E-4629-82CD-544E73C65053}" srcOrd="0" destOrd="0" presId="urn:microsoft.com/office/officeart/2018/2/layout/IconVerticalSolidList"/>
    <dgm:cxn modelId="{C3C03A70-05F5-4B12-B7A7-7E347652AADD}" type="presParOf" srcId="{E63C1478-7235-4B76-AFDB-CECBEAC79433}" destId="{C0A590C2-A463-4EB5-BAE6-B0AB6E99B53A}" srcOrd="1" destOrd="0" presId="urn:microsoft.com/office/officeart/2018/2/layout/IconVerticalSolidList"/>
    <dgm:cxn modelId="{421CA60A-5422-4A89-B4E0-ED7E37FC8F4D}" type="presParOf" srcId="{E63C1478-7235-4B76-AFDB-CECBEAC79433}" destId="{38AA9E6A-C0F3-4EA6-BE2D-2EB2BEDE317A}" srcOrd="2" destOrd="0" presId="urn:microsoft.com/office/officeart/2018/2/layout/IconVerticalSolidList"/>
    <dgm:cxn modelId="{7F56F52C-8F2A-4301-B407-B8785B06D8EC}" type="presParOf" srcId="{E63C1478-7235-4B76-AFDB-CECBEAC79433}" destId="{6C5FF87E-63B0-43FC-99C6-2AE208101751}" srcOrd="3" destOrd="0" presId="urn:microsoft.com/office/officeart/2018/2/layout/IconVerticalSolidList"/>
    <dgm:cxn modelId="{8A2F004F-C208-4275-92C6-48F6A61F8713}" type="presParOf" srcId="{445AED36-28EB-4E95-B461-E0DF96D1C3EF}" destId="{98C2D003-21F5-42AC-A34C-4AA00B012E3E}" srcOrd="1" destOrd="0" presId="urn:microsoft.com/office/officeart/2018/2/layout/IconVerticalSolidList"/>
    <dgm:cxn modelId="{0C2567C3-1D86-4A76-902B-067CD5BCB43B}" type="presParOf" srcId="{445AED36-28EB-4E95-B461-E0DF96D1C3EF}" destId="{4C1FEBA8-0E0D-44A9-B4C2-DA146D40CED5}" srcOrd="2" destOrd="0" presId="urn:microsoft.com/office/officeart/2018/2/layout/IconVerticalSolidList"/>
    <dgm:cxn modelId="{329B29B9-CE0E-45F4-8253-3B462EB7C25C}" type="presParOf" srcId="{4C1FEBA8-0E0D-44A9-B4C2-DA146D40CED5}" destId="{C110C099-ACDD-42FC-8123-4D253634A9CE}" srcOrd="0" destOrd="0" presId="urn:microsoft.com/office/officeart/2018/2/layout/IconVerticalSolidList"/>
    <dgm:cxn modelId="{0B6F9084-5973-44A2-A68B-EA2AB660DD4C}" type="presParOf" srcId="{4C1FEBA8-0E0D-44A9-B4C2-DA146D40CED5}" destId="{BC88B1F7-5CE6-4CA4-BAC9-5726ECB64A01}" srcOrd="1" destOrd="0" presId="urn:microsoft.com/office/officeart/2018/2/layout/IconVerticalSolidList"/>
    <dgm:cxn modelId="{60BBC525-654D-447A-B6EE-5B2484B67ABD}" type="presParOf" srcId="{4C1FEBA8-0E0D-44A9-B4C2-DA146D40CED5}" destId="{A481D6F6-71D1-478B-B6E6-130BC9E3F624}" srcOrd="2" destOrd="0" presId="urn:microsoft.com/office/officeart/2018/2/layout/IconVerticalSolidList"/>
    <dgm:cxn modelId="{FB1CE4E9-5F9B-446E-8A13-F84E4C4680D1}" type="presParOf" srcId="{4C1FEBA8-0E0D-44A9-B4C2-DA146D40CED5}" destId="{5B4AE937-6AC0-4139-A042-2BDE9187330A}" srcOrd="3" destOrd="0" presId="urn:microsoft.com/office/officeart/2018/2/layout/IconVerticalSolidList"/>
    <dgm:cxn modelId="{954D545D-B2C7-4B27-8FBE-4819C92CE28D}" type="presParOf" srcId="{445AED36-28EB-4E95-B461-E0DF96D1C3EF}" destId="{6E5B8C14-FCE9-421B-8CF7-6BC1EFE9AE41}" srcOrd="3" destOrd="0" presId="urn:microsoft.com/office/officeart/2018/2/layout/IconVerticalSolidList"/>
    <dgm:cxn modelId="{D6384B2A-77F8-4A6B-B1D9-799131BC8DB4}" type="presParOf" srcId="{445AED36-28EB-4E95-B461-E0DF96D1C3EF}" destId="{CC5596EE-663C-4280-ACE6-0162826C5948}" srcOrd="4" destOrd="0" presId="urn:microsoft.com/office/officeart/2018/2/layout/IconVerticalSolidList"/>
    <dgm:cxn modelId="{836CC390-9212-4CBD-B7AA-E5286559D01C}" type="presParOf" srcId="{CC5596EE-663C-4280-ACE6-0162826C5948}" destId="{97DFAF8C-1D9B-487E-A2C5-C2998C7C7423}" srcOrd="0" destOrd="0" presId="urn:microsoft.com/office/officeart/2018/2/layout/IconVerticalSolidList"/>
    <dgm:cxn modelId="{07887173-B645-4FA2-B55C-727F581B0BB7}" type="presParOf" srcId="{CC5596EE-663C-4280-ACE6-0162826C5948}" destId="{B84F27A7-D2A1-4C5F-B909-1530285D499C}" srcOrd="1" destOrd="0" presId="urn:microsoft.com/office/officeart/2018/2/layout/IconVerticalSolidList"/>
    <dgm:cxn modelId="{A2816594-281B-4632-AFFB-C32A5328D32F}" type="presParOf" srcId="{CC5596EE-663C-4280-ACE6-0162826C5948}" destId="{2C8927F4-C492-4721-BE26-F7328BF041F7}" srcOrd="2" destOrd="0" presId="urn:microsoft.com/office/officeart/2018/2/layout/IconVerticalSolidList"/>
    <dgm:cxn modelId="{B087EE72-DFF2-48BC-B67A-33F9A73B92F8}" type="presParOf" srcId="{CC5596EE-663C-4280-ACE6-0162826C5948}" destId="{F33C474E-05A2-450A-91B9-A517906D87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82FB5-28D1-4DE2-88BC-0D4BFBA28A7F}">
      <dsp:nvSpPr>
        <dsp:cNvPr id="0" name=""/>
        <dsp:cNvSpPr/>
      </dsp:nvSpPr>
      <dsp:spPr>
        <a:xfrm>
          <a:off x="3310262" y="1745525"/>
          <a:ext cx="2024846" cy="2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Children may change locations, schools or transition between care providers, yet we can provide them with comprehensive continuation of care. </a:t>
          </a:r>
        </a:p>
      </dsp:txBody>
      <dsp:txXfrm>
        <a:off x="3310262" y="1745525"/>
        <a:ext cx="2024846" cy="2024846"/>
      </dsp:txXfrm>
    </dsp:sp>
    <dsp:sp modelId="{7818AE1A-8CA8-432B-98DE-8CC734479684}">
      <dsp:nvSpPr>
        <dsp:cNvPr id="0" name=""/>
        <dsp:cNvSpPr/>
      </dsp:nvSpPr>
      <dsp:spPr>
        <a:xfrm>
          <a:off x="586612" y="676037"/>
          <a:ext cx="4163821" cy="4163821"/>
        </a:xfrm>
        <a:prstGeom prst="circularArrow">
          <a:avLst>
            <a:gd name="adj1" fmla="val 9483"/>
            <a:gd name="adj2" fmla="val 684952"/>
            <a:gd name="adj3" fmla="val 7850793"/>
            <a:gd name="adj4" fmla="val 2264255"/>
            <a:gd name="adj5" fmla="val 11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E36FF-B2D3-4E69-A371-FD8DE48E187B}">
      <dsp:nvSpPr>
        <dsp:cNvPr id="0" name=""/>
        <dsp:cNvSpPr/>
      </dsp:nvSpPr>
      <dsp:spPr>
        <a:xfrm>
          <a:off x="1938" y="1745525"/>
          <a:ext cx="2024846" cy="20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Services are delivered in the preferred language, and the care team respects the family’s cultural and religious beliefs.</a:t>
          </a:r>
        </a:p>
      </dsp:txBody>
      <dsp:txXfrm>
        <a:off x="1938" y="1745525"/>
        <a:ext cx="2024846" cy="2024846"/>
      </dsp:txXfrm>
    </dsp:sp>
    <dsp:sp modelId="{36400A1E-E939-42F9-9B13-1BC84BBC0B09}">
      <dsp:nvSpPr>
        <dsp:cNvPr id="0" name=""/>
        <dsp:cNvSpPr/>
      </dsp:nvSpPr>
      <dsp:spPr>
        <a:xfrm>
          <a:off x="586612" y="676037"/>
          <a:ext cx="4163821" cy="4163821"/>
        </a:xfrm>
        <a:prstGeom prst="circularArrow">
          <a:avLst>
            <a:gd name="adj1" fmla="val 9483"/>
            <a:gd name="adj2" fmla="val 684952"/>
            <a:gd name="adj3" fmla="val 18650793"/>
            <a:gd name="adj4" fmla="val 13064255"/>
            <a:gd name="adj5" fmla="val 11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C1839-C18E-4629-82CD-544E73C65053}">
      <dsp:nvSpPr>
        <dsp:cNvPr id="0" name=""/>
        <dsp:cNvSpPr/>
      </dsp:nvSpPr>
      <dsp:spPr>
        <a:xfrm>
          <a:off x="0" y="666"/>
          <a:ext cx="7452360" cy="1559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A590C2-A463-4EB5-BAE6-B0AB6E99B53A}">
      <dsp:nvSpPr>
        <dsp:cNvPr id="0" name=""/>
        <dsp:cNvSpPr/>
      </dsp:nvSpPr>
      <dsp:spPr>
        <a:xfrm>
          <a:off x="471759" y="351561"/>
          <a:ext cx="857744" cy="85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FF87E-63B0-43FC-99C6-2AE208101751}">
      <dsp:nvSpPr>
        <dsp:cNvPr id="0" name=""/>
        <dsp:cNvSpPr/>
      </dsp:nvSpPr>
      <dsp:spPr>
        <a:xfrm>
          <a:off x="1801263" y="666"/>
          <a:ext cx="5651096" cy="15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1" tIns="165051" rIns="165051" bIns="165051" numCol="1" spcCol="1270" anchor="ctr" anchorCtr="0">
          <a:noAutofit/>
        </a:bodyPr>
        <a:lstStyle/>
        <a:p>
          <a:pPr marL="0" lvl="0" indent="0" algn="l" defTabSz="933450">
            <a:lnSpc>
              <a:spcPct val="90000"/>
            </a:lnSpc>
            <a:spcBef>
              <a:spcPct val="0"/>
            </a:spcBef>
            <a:spcAft>
              <a:spcPct val="35000"/>
            </a:spcAft>
            <a:buNone/>
          </a:pPr>
          <a:r>
            <a:rPr lang="en-US" sz="2100" kern="1200"/>
            <a:t>Statewide Initiative Collaboration</a:t>
          </a:r>
        </a:p>
      </dsp:txBody>
      <dsp:txXfrm>
        <a:off x="1801263" y="666"/>
        <a:ext cx="5651096" cy="1559535"/>
      </dsp:txXfrm>
    </dsp:sp>
    <dsp:sp modelId="{C110C099-ACDD-42FC-8123-4D253634A9CE}">
      <dsp:nvSpPr>
        <dsp:cNvPr id="0" name=""/>
        <dsp:cNvSpPr/>
      </dsp:nvSpPr>
      <dsp:spPr>
        <a:xfrm>
          <a:off x="0" y="1950085"/>
          <a:ext cx="7452360" cy="1559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8B1F7-5CE6-4CA4-BAC9-5726ECB64A01}">
      <dsp:nvSpPr>
        <dsp:cNvPr id="0" name=""/>
        <dsp:cNvSpPr/>
      </dsp:nvSpPr>
      <dsp:spPr>
        <a:xfrm>
          <a:off x="471759" y="2300980"/>
          <a:ext cx="857744" cy="85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4AE937-6AC0-4139-A042-2BDE9187330A}">
      <dsp:nvSpPr>
        <dsp:cNvPr id="0" name=""/>
        <dsp:cNvSpPr/>
      </dsp:nvSpPr>
      <dsp:spPr>
        <a:xfrm>
          <a:off x="1801263" y="1950085"/>
          <a:ext cx="5651096" cy="15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1" tIns="165051" rIns="165051" bIns="165051" numCol="1" spcCol="1270" anchor="ctr" anchorCtr="0">
          <a:noAutofit/>
        </a:bodyPr>
        <a:lstStyle/>
        <a:p>
          <a:pPr marL="0" lvl="0" indent="0" algn="l" defTabSz="933450">
            <a:lnSpc>
              <a:spcPct val="90000"/>
            </a:lnSpc>
            <a:spcBef>
              <a:spcPct val="0"/>
            </a:spcBef>
            <a:spcAft>
              <a:spcPct val="35000"/>
            </a:spcAft>
            <a:buNone/>
          </a:pPr>
          <a:r>
            <a:rPr lang="en-US" sz="2100" kern="1200"/>
            <a:t>A Care Notebook was created by Tri-County Health Department.</a:t>
          </a:r>
        </a:p>
      </dsp:txBody>
      <dsp:txXfrm>
        <a:off x="1801263" y="1950085"/>
        <a:ext cx="5651096" cy="1559535"/>
      </dsp:txXfrm>
    </dsp:sp>
    <dsp:sp modelId="{97DFAF8C-1D9B-487E-A2C5-C2998C7C7423}">
      <dsp:nvSpPr>
        <dsp:cNvPr id="0" name=""/>
        <dsp:cNvSpPr/>
      </dsp:nvSpPr>
      <dsp:spPr>
        <a:xfrm>
          <a:off x="0" y="3899504"/>
          <a:ext cx="7452360" cy="15595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4F27A7-D2A1-4C5F-B909-1530285D499C}">
      <dsp:nvSpPr>
        <dsp:cNvPr id="0" name=""/>
        <dsp:cNvSpPr/>
      </dsp:nvSpPr>
      <dsp:spPr>
        <a:xfrm>
          <a:off x="471759" y="4250399"/>
          <a:ext cx="857744" cy="85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C474E-05A2-450A-91B9-A517906D8761}">
      <dsp:nvSpPr>
        <dsp:cNvPr id="0" name=""/>
        <dsp:cNvSpPr/>
      </dsp:nvSpPr>
      <dsp:spPr>
        <a:xfrm>
          <a:off x="1801263" y="3899504"/>
          <a:ext cx="5651096" cy="15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51" tIns="165051" rIns="165051" bIns="165051" numCol="1" spcCol="1270" anchor="ctr" anchorCtr="0">
          <a:noAutofit/>
        </a:bodyPr>
        <a:lstStyle/>
        <a:p>
          <a:pPr marL="0" lvl="0" indent="0" algn="l" defTabSz="933450">
            <a:lnSpc>
              <a:spcPct val="90000"/>
            </a:lnSpc>
            <a:spcBef>
              <a:spcPct val="0"/>
            </a:spcBef>
            <a:spcAft>
              <a:spcPct val="35000"/>
            </a:spcAft>
            <a:buNone/>
          </a:pPr>
          <a:r>
            <a:rPr lang="en-US" sz="2100" kern="1200"/>
            <a:t>SHCN Family Partnership collaborated with Tri-County Health Department, to finalize the Care Notebook and make it available to all individuals statewide.</a:t>
          </a:r>
        </a:p>
      </dsp:txBody>
      <dsp:txXfrm>
        <a:off x="1801263" y="3899504"/>
        <a:ext cx="5651096" cy="155953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1BC15F3-5809-481C-A91D-E816086E75B8}" type="datetimeFigureOut">
              <a:rPr lang="en-US" smtClean="0"/>
              <a:t>11/27/2024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D74B761-5D78-434D-A8FA-736FFC2BBC9C}" type="slidenum">
              <a:rPr lang="en-US" smtClean="0"/>
              <a:t>‹#›</a:t>
            </a:fld>
            <a:endParaRPr lang="en-US"/>
          </a:p>
        </p:txBody>
      </p:sp>
    </p:spTree>
    <p:extLst>
      <p:ext uri="{BB962C8B-B14F-4D97-AF65-F5344CB8AC3E}">
        <p14:creationId xmlns:p14="http://schemas.microsoft.com/office/powerpoint/2010/main" val="707597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8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Angie </a:t>
            </a:r>
          </a:p>
          <a:p>
            <a:endParaRPr lang="en-US" dirty="0"/>
          </a:p>
          <a:p>
            <a:r>
              <a:rPr lang="en-US" dirty="0"/>
              <a:t>Care that recognizes that family are their primary care givers and support for a child. </a:t>
            </a:r>
          </a:p>
          <a:p>
            <a:endParaRPr lang="en-US" dirty="0"/>
          </a:p>
          <a:p>
            <a:r>
              <a:rPr lang="en-US" dirty="0"/>
              <a:t>Ensuring, that all medical decisions are made in partnership with the child’s family.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that the doctors and other providers listen to what you have to say and include you in on the decisions for care for your child.</a:t>
            </a:r>
          </a:p>
          <a:p>
            <a:endParaRPr lang="en-US" dirty="0"/>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17</a:t>
            </a:fld>
            <a:endParaRPr lang="en-US"/>
          </a:p>
        </p:txBody>
      </p:sp>
    </p:spTree>
    <p:extLst>
      <p:ext uri="{BB962C8B-B14F-4D97-AF65-F5344CB8AC3E}">
        <p14:creationId xmlns:p14="http://schemas.microsoft.com/office/powerpoint/2010/main" val="4034327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Pat</a:t>
            </a:r>
          </a:p>
          <a:p>
            <a:endParaRPr lang="en-US" dirty="0"/>
          </a:p>
          <a:p>
            <a:r>
              <a:rPr lang="en-US" dirty="0"/>
              <a:t>Talking points from the Missouri Medical Home brochure</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18</a:t>
            </a:fld>
            <a:endParaRPr lang="en-US"/>
          </a:p>
        </p:txBody>
      </p:sp>
    </p:spTree>
    <p:extLst>
      <p:ext uri="{BB962C8B-B14F-4D97-AF65-F5344CB8AC3E}">
        <p14:creationId xmlns:p14="http://schemas.microsoft.com/office/powerpoint/2010/main" val="76446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Add Notes: A Care Notebook is an important piece of the Medical Home, as it contains information such characteristics of the child, equipment needs, information on all team members, diagnosis etc. The Care Notebook is very helpful should the main caregiver not be available to answer questions. When my son was alive I had a 3 ring binder with what I called “Patrick’s Owner Manual” it provided all the information on taking care of Patrick in case I was not available to ask.  This included settings on equipment, list of doctors, providers etc. When we were in the ED instead of me repeating everything about my son to several people I would hand them his “owners manual” and tell them to read that before asking me any questions.  More than once the ED doctors would comment how much they loved the “manual” and wished all parents had them. I guess I was ahead of my times, my life would have been a lot easier had I had access to a care notebook than to try to come up with one on my own. </a:t>
            </a:r>
          </a:p>
          <a:p>
            <a:endParaRPr lang="en-US" dirty="0"/>
          </a:p>
          <a:p>
            <a:r>
              <a:rPr lang="en-US" sz="1800" dirty="0">
                <a:solidFill>
                  <a:srgbClr val="000000"/>
                </a:solidFill>
                <a:effectLst/>
                <a:latin typeface="Times New Roman" panose="02020603050405020304" pitchFamily="18" charset="0"/>
                <a:ea typeface="Calibri" panose="020F0502020204030204" pitchFamily="34" charset="0"/>
              </a:rPr>
              <a:t>A Care Notebook is an organizing tool for families who have children with special health care needs but ours can be used by anyone to keep track of important information about a child's healthcare. </a:t>
            </a:r>
          </a:p>
          <a:p>
            <a:endParaRPr lang="en-US" sz="1800" dirty="0">
              <a:solidFill>
                <a:srgbClr val="000000"/>
              </a:solidFill>
              <a:effectLst/>
              <a:latin typeface="Times New Roman" panose="02020603050405020304" pitchFamily="18" charset="0"/>
            </a:endParaRPr>
          </a:p>
          <a:p>
            <a:r>
              <a:rPr lang="en-US" sz="1800" dirty="0">
                <a:solidFill>
                  <a:srgbClr val="000000"/>
                </a:solidFill>
                <a:effectLst/>
                <a:latin typeface="Times New Roman" panose="02020603050405020304" pitchFamily="18" charset="0"/>
              </a:rPr>
              <a:t>Tri County Health Department asked Family Partnership to collaborate with ideas and suggestions for informational pages to include in a care notebook. </a:t>
            </a:r>
          </a:p>
          <a:p>
            <a:r>
              <a:rPr lang="en-US" sz="1800" dirty="0">
                <a:solidFill>
                  <a:srgbClr val="000000"/>
                </a:solidFill>
                <a:effectLst/>
                <a:latin typeface="Times New Roman" panose="02020603050405020304" pitchFamily="18" charset="0"/>
              </a:rPr>
              <a:t>Missouri Family Partnership and Tri County Health thru the MCH Title V Funding  have provided all families attending this years retreat a hard copy Care Note Book. You received this when you checked in.  </a:t>
            </a:r>
            <a:endParaRPr lang="en-US" dirty="0"/>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19</a:t>
            </a:fld>
            <a:endParaRPr lang="en-US"/>
          </a:p>
        </p:txBody>
      </p:sp>
    </p:spTree>
    <p:extLst>
      <p:ext uri="{BB962C8B-B14F-4D97-AF65-F5344CB8AC3E}">
        <p14:creationId xmlns:p14="http://schemas.microsoft.com/office/powerpoint/2010/main" val="195783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 Care </a:t>
            </a:r>
            <a:r>
              <a:rPr lang="en-US" sz="1200" kern="1200" dirty="0">
                <a:solidFill>
                  <a:srgbClr val="000000"/>
                </a:solidFill>
                <a:effectLst/>
                <a:latin typeface="+mn-lt"/>
                <a:ea typeface="Times New Roman" panose="02020603050405020304" pitchFamily="18" charset="0"/>
              </a:rPr>
              <a:t>N</a:t>
            </a:r>
            <a:r>
              <a:rPr lang="en-US" sz="1200" dirty="0">
                <a:latin typeface="+mn-lt"/>
              </a:rPr>
              <a:t>otebook is an important piece of Medical Home, as it contains information essential for others to successfully support the individual and family.  Some examples may include diagnosis, medications, equipment needs, etc. The Care Notebook is very helpful, when the main caregiver is not available to answer questions. </a:t>
            </a:r>
          </a:p>
          <a:p>
            <a:endParaRPr lang="en-US" sz="1200" dirty="0">
              <a:latin typeface="+mn-lt"/>
            </a:endParaRPr>
          </a:p>
          <a:p>
            <a:r>
              <a:rPr lang="en-US" sz="1200" dirty="0">
                <a:latin typeface="+mn-lt"/>
              </a:rPr>
              <a:t>Introduce Teresa McDonald from Tri-County Health Department. Teresa will introduce you to the Your Child’s Health Care Notebook created for all families. Teresa’s Bio</a:t>
            </a:r>
          </a:p>
          <a:p>
            <a:endParaRPr lang="en-US" sz="1200" dirty="0">
              <a:latin typeface="+mn-lt"/>
            </a:endParaRPr>
          </a:p>
          <a:p>
            <a:pPr marL="457200" marR="0">
              <a:spcBef>
                <a:spcPts val="0"/>
              </a:spcBef>
              <a:spcAft>
                <a:spcPts val="0"/>
              </a:spcAf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20</a:t>
            </a:fld>
            <a:endParaRPr lang="en-US"/>
          </a:p>
        </p:txBody>
      </p:sp>
    </p:spTree>
    <p:extLst>
      <p:ext uri="{BB962C8B-B14F-4D97-AF65-F5344CB8AC3E}">
        <p14:creationId xmlns:p14="http://schemas.microsoft.com/office/powerpoint/2010/main" val="697952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t>
            </a:r>
          </a:p>
          <a:p>
            <a:r>
              <a:rPr lang="en-US" dirty="0"/>
              <a:t>Pat this book stays with the child at all times. My sons was located in his backpack on his wheelchair. Just as you wouldn’t leave your driver license at home, make sure that your care note book goes with you.</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21</a:t>
            </a:fld>
            <a:endParaRPr lang="en-US"/>
          </a:p>
        </p:txBody>
      </p:sp>
    </p:spTree>
    <p:extLst>
      <p:ext uri="{BB962C8B-B14F-4D97-AF65-F5344CB8AC3E}">
        <p14:creationId xmlns:p14="http://schemas.microsoft.com/office/powerpoint/2010/main" val="127449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22</a:t>
            </a:fld>
            <a:endParaRPr lang="en-US"/>
          </a:p>
        </p:txBody>
      </p:sp>
    </p:spTree>
    <p:extLst>
      <p:ext uri="{BB962C8B-B14F-4D97-AF65-F5344CB8AC3E}">
        <p14:creationId xmlns:p14="http://schemas.microsoft.com/office/powerpoint/2010/main" val="510625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23</a:t>
            </a:fld>
            <a:endParaRPr lang="en-US"/>
          </a:p>
        </p:txBody>
      </p:sp>
    </p:spTree>
    <p:extLst>
      <p:ext uri="{BB962C8B-B14F-4D97-AF65-F5344CB8AC3E}">
        <p14:creationId xmlns:p14="http://schemas.microsoft.com/office/powerpoint/2010/main" val="89211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24</a:t>
            </a:fld>
            <a:endParaRPr lang="en-US"/>
          </a:p>
        </p:txBody>
      </p:sp>
    </p:spTree>
    <p:extLst>
      <p:ext uri="{BB962C8B-B14F-4D97-AF65-F5344CB8AC3E}">
        <p14:creationId xmlns:p14="http://schemas.microsoft.com/office/powerpoint/2010/main" val="163465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25</a:t>
            </a:fld>
            <a:endParaRPr lang="en-US"/>
          </a:p>
        </p:txBody>
      </p:sp>
    </p:spTree>
    <p:extLst>
      <p:ext uri="{BB962C8B-B14F-4D97-AF65-F5344CB8AC3E}">
        <p14:creationId xmlns:p14="http://schemas.microsoft.com/office/powerpoint/2010/main" val="71848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Tri-County As with all kids, how a child reacts or acts outside of home can differ, the notebook can help to also be a communication book between those providing care for a child to better understand situational needs.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26</a:t>
            </a:fld>
            <a:endParaRPr lang="en-US"/>
          </a:p>
        </p:txBody>
      </p:sp>
    </p:spTree>
    <p:extLst>
      <p:ext uri="{BB962C8B-B14F-4D97-AF65-F5344CB8AC3E}">
        <p14:creationId xmlns:p14="http://schemas.microsoft.com/office/powerpoint/2010/main" val="38032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48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Care Notebook can be an App on a phone, or hard copy notebook or file.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27</a:t>
            </a:fld>
            <a:endParaRPr lang="en-US"/>
          </a:p>
        </p:txBody>
      </p:sp>
    </p:spTree>
    <p:extLst>
      <p:ext uri="{BB962C8B-B14F-4D97-AF65-F5344CB8AC3E}">
        <p14:creationId xmlns:p14="http://schemas.microsoft.com/office/powerpoint/2010/main" val="380010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Pat</a:t>
            </a:r>
          </a:p>
          <a:p>
            <a:endParaRPr lang="en-US" dirty="0"/>
          </a:p>
          <a:p>
            <a:r>
              <a:rPr lang="en-US" dirty="0"/>
              <a:t>Talking points from the Missouri Medical Home brochure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D74B761-5D78-434D-A8FA-736FFC2BBC9C}"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2419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29</a:t>
            </a:fld>
            <a:endParaRPr lang="en-US"/>
          </a:p>
        </p:txBody>
      </p:sp>
    </p:spTree>
    <p:extLst>
      <p:ext uri="{BB962C8B-B14F-4D97-AF65-F5344CB8AC3E}">
        <p14:creationId xmlns:p14="http://schemas.microsoft.com/office/powerpoint/2010/main" val="3871020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30</a:t>
            </a:fld>
            <a:endParaRPr lang="en-US"/>
          </a:p>
        </p:txBody>
      </p:sp>
    </p:spTree>
    <p:extLst>
      <p:ext uri="{BB962C8B-B14F-4D97-AF65-F5344CB8AC3E}">
        <p14:creationId xmlns:p14="http://schemas.microsoft.com/office/powerpoint/2010/main" val="171806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definition of medical home from the American Academy of Pediatrics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10</a:t>
            </a:fld>
            <a:endParaRPr lang="en-US"/>
          </a:p>
        </p:txBody>
      </p:sp>
    </p:spTree>
    <p:extLst>
      <p:ext uri="{BB962C8B-B14F-4D97-AF65-F5344CB8AC3E}">
        <p14:creationId xmlns:p14="http://schemas.microsoft.com/office/powerpoint/2010/main" val="166424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Home model has been promoted by Health Resources Services Association ( HRSA) for the past 20 years. The Medical Home has been become a standard of care for all children. It is very important for children with special healthcare needs. Children with special healthcare needs they utilize more care and tend to have more unmet health care needs than other children, but all children need access to this care.</a:t>
            </a:r>
          </a:p>
          <a:p>
            <a:endParaRPr lang="en-US" dirty="0"/>
          </a:p>
          <a:p>
            <a:r>
              <a:rPr lang="en-US" dirty="0"/>
              <a:t>It is a model of care for care for how good primary care is provided.  Think about it as a wheel with spokes. You have Primary Care Hub that a. This is where the child can use their personal doctor or a nurse to access their Preventive Care, Acute Care and Chronic Care management. The child can also access Community Services, Support Services and Specialty Care Services. All services are coordinated through and by the Primary Care hub so we have a comprehensive and coordinated  care system where a child can access care.</a:t>
            </a:r>
          </a:p>
          <a:p>
            <a:endParaRPr lang="en-US" dirty="0"/>
          </a:p>
          <a:p>
            <a:r>
              <a:rPr lang="en-US" dirty="0"/>
              <a:t>All SHCN program participants receive a Service Coordination Assessment (SCA) The SC complete the assessment by asking a series of questions to determine the criteria is met for a Medical Home. If not, the SC must provide education on a Medical Home. Follow up with resources within the community, helping them with follow up with resources in the community, or the family to find a physician or physician specialist, they know will work together as a team for ensure the SHCN participant meets the criteria for a Medical Home. </a:t>
            </a:r>
          </a:p>
          <a:p>
            <a:endParaRPr lang="en-US" dirty="0"/>
          </a:p>
          <a:p>
            <a:endParaRPr lang="en-US" dirty="0"/>
          </a:p>
          <a:p>
            <a:r>
              <a:rPr lang="en-US" dirty="0"/>
              <a:t>All SHCN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11</a:t>
            </a:fld>
            <a:endParaRPr lang="en-US"/>
          </a:p>
        </p:txBody>
      </p:sp>
    </p:spTree>
    <p:extLst>
      <p:ext uri="{BB962C8B-B14F-4D97-AF65-F5344CB8AC3E}">
        <p14:creationId xmlns:p14="http://schemas.microsoft.com/office/powerpoint/2010/main" val="397945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 Add Notes: To have a medical home these 7 components must be met. </a:t>
            </a:r>
            <a:r>
              <a:rPr lang="en-US" b="1" dirty="0"/>
              <a:t>Accessible: </a:t>
            </a:r>
            <a:r>
              <a:rPr lang="en-US" b="0" dirty="0"/>
              <a:t>Care is available 24/7 </a:t>
            </a:r>
            <a:r>
              <a:rPr lang="en-US" b="1" dirty="0"/>
              <a:t>Family Centered</a:t>
            </a:r>
            <a:r>
              <a:rPr lang="en-US" b="0" dirty="0"/>
              <a:t>: You’re input is valued as part of the team.  </a:t>
            </a:r>
            <a:r>
              <a:rPr lang="en-US" b="1" dirty="0"/>
              <a:t>Continuous: </a:t>
            </a:r>
            <a:r>
              <a:rPr lang="en-US" b="0" dirty="0"/>
              <a:t>The same professionals care for your child until transition into adulthood. </a:t>
            </a:r>
            <a:r>
              <a:rPr lang="en-US" b="1" dirty="0"/>
              <a:t>Comprehensive: </a:t>
            </a:r>
            <a:r>
              <a:rPr lang="en-US" b="0" dirty="0"/>
              <a:t>Care includes Checkups, Sick Visits, Therapy, Specialty Care and resources. </a:t>
            </a:r>
            <a:r>
              <a:rPr lang="en-US" b="1" dirty="0"/>
              <a:t>Coordinated: </a:t>
            </a:r>
            <a:r>
              <a:rPr lang="en-US" b="0" dirty="0"/>
              <a:t>Everyone on the Care Team works together to develop a care plan, book appointments, provide resources. This includes school nurses.  </a:t>
            </a:r>
            <a:r>
              <a:rPr lang="en-US" b="1" dirty="0"/>
              <a:t>Compassionate: </a:t>
            </a:r>
            <a:r>
              <a:rPr lang="en-US" b="0" dirty="0"/>
              <a:t>All members of the Care Team genuinely care about the well-being of the child and family.  </a:t>
            </a:r>
            <a:r>
              <a:rPr lang="en-US" b="1" dirty="0"/>
              <a:t>Culturally Effective: </a:t>
            </a:r>
            <a:r>
              <a:rPr lang="en-US" b="0" dirty="0"/>
              <a:t>Respect and Care is given in a way that  respects cultural and preferred language. A family in the NICU believed in the healing powers of gems and stones.  They where setup in a certain pattern near the patient. Whenever the patient was moved to a different area the team made sure the pattern was not disturbed.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12</a:t>
            </a:fld>
            <a:endParaRPr lang="en-US"/>
          </a:p>
        </p:txBody>
      </p:sp>
    </p:spTree>
    <p:extLst>
      <p:ext uri="{BB962C8B-B14F-4D97-AF65-F5344CB8AC3E}">
        <p14:creationId xmlns:p14="http://schemas.microsoft.com/office/powerpoint/2010/main" val="206647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Pat  Ease of access to obtain care, geographically, and insurance accommodations.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that you can easily find care that is within your community.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13</a:t>
            </a:fld>
            <a:endParaRPr lang="en-US"/>
          </a:p>
        </p:txBody>
      </p:sp>
    </p:spTree>
    <p:extLst>
      <p:ext uri="{BB962C8B-B14F-4D97-AF65-F5344CB8AC3E}">
        <p14:creationId xmlns:p14="http://schemas.microsoft.com/office/powerpoint/2010/main" val="348949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14</a:t>
            </a:fld>
            <a:endParaRPr lang="en-US"/>
          </a:p>
        </p:txBody>
      </p:sp>
    </p:spTree>
    <p:extLst>
      <p:ext uri="{BB962C8B-B14F-4D97-AF65-F5344CB8AC3E}">
        <p14:creationId xmlns:p14="http://schemas.microsoft.com/office/powerpoint/2010/main" val="313280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that you see the same person or persons at each visit. This includes a primary care doctor and specialty care doctors/therapists.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primary physician cares for the child from infancy to young adult. After this the primary physician provides assistance and support to an adult physician. </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15</a:t>
            </a:fld>
            <a:endParaRPr lang="en-US"/>
          </a:p>
        </p:txBody>
      </p:sp>
    </p:spTree>
    <p:extLst>
      <p:ext uri="{BB962C8B-B14F-4D97-AF65-F5344CB8AC3E}">
        <p14:creationId xmlns:p14="http://schemas.microsoft.com/office/powerpoint/2010/main" val="332579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may mean that a you get help to coordinate appointments to multiple specialists on the same day. Someone like a Family Partner helps you find resources you may need, including funding sources for items not covered by insurance.</a:t>
            </a:r>
          </a:p>
          <a:p>
            <a:endParaRPr lang="en-US" dirty="0"/>
          </a:p>
          <a:p>
            <a:r>
              <a:rPr lang="en-US" dirty="0"/>
              <a:t>A care plan is created in partnership with the family and then communicated with all health care clinicians, necessary community agencies and organizations.</a:t>
            </a:r>
          </a:p>
          <a:p>
            <a:endParaRPr lang="en-US" dirty="0"/>
          </a:p>
        </p:txBody>
      </p:sp>
      <p:sp>
        <p:nvSpPr>
          <p:cNvPr id="4" name="Slide Number Placeholder 3"/>
          <p:cNvSpPr>
            <a:spLocks noGrp="1"/>
          </p:cNvSpPr>
          <p:nvPr>
            <p:ph type="sldNum" sz="quarter" idx="5"/>
          </p:nvPr>
        </p:nvSpPr>
        <p:spPr/>
        <p:txBody>
          <a:bodyPr/>
          <a:lstStyle/>
          <a:p>
            <a:fld id="{0D74B761-5D78-434D-A8FA-736FFC2BBC9C}" type="slidenum">
              <a:rPr lang="en-US" smtClean="0"/>
              <a:t>16</a:t>
            </a:fld>
            <a:endParaRPr lang="en-US"/>
          </a:p>
        </p:txBody>
      </p:sp>
    </p:spTree>
    <p:extLst>
      <p:ext uri="{BB962C8B-B14F-4D97-AF65-F5344CB8AC3E}">
        <p14:creationId xmlns:p14="http://schemas.microsoft.com/office/powerpoint/2010/main" val="349474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88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34821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159207511"/>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4239400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057279"/>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69164686"/>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672308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7977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71282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5521254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8681606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60472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5544029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0231253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5590027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194813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98244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57045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9071139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784297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73368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431652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45606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40860346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020095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9642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512755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756456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457711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25930561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3982384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136120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635246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20676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0712221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6711984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70687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679590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472372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49109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019015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091330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775488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03100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72991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0472837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835581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8672242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8890029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56429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9477508"/>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4175900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481125020"/>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836852110"/>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021719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10749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0416910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273151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9428559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1274056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1540425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336644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714397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478437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56900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147170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0792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34399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5464501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7554167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3811225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3372093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069077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814382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703875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8986367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87151021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4829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82917065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8142948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2185637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8490019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730006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7946847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8685376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6155986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985694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150933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76215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2848334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819145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5792361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976885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77111851"/>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1373385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1623144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6990780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4032053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431806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2071340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5299673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822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5139519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17878508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9462719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400405783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40966495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4866752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3879670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484506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72135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192849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2627302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782547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12318771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7936442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510846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048595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5298083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27186929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3542738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42473090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56588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431760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7086615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050699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9491489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26354707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6316840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5872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8915072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682094492"/>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089198223"/>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2919110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7018581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17644335"/>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4611061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0734288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9115466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9026895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55594355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56701223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9345483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4850715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82147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7665380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8545333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3941335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43087561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1257108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3434599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2192129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6314065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0276416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173845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244009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64275966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39509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6448436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9048495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07593025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2403479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73112539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254909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730027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282517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04858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564872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10572147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3344323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3347690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32433747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0356485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5258796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345470897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381014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1730825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438187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9460846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548992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368513246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38021597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0412951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486062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57810387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11/27/2024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51677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Image - Core Valu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19899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3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5"/>
            <a:ext cx="329813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1616463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4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346304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79840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405496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3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6"/>
            <a:ext cx="3298138" cy="2530274"/>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9274206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4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2530273"/>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55572398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Service Image 6">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079770"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0" name="Picture Placeholder 5">
            <a:extLst>
              <a:ext uri="{FF2B5EF4-FFF2-40B4-BE49-F238E27FC236}">
                <a16:creationId xmlns:a16="http://schemas.microsoft.com/office/drawing/2014/main" id="{4E2C3486-FD06-4FDA-8247-6712E9DC544B}"/>
              </a:ext>
            </a:extLst>
          </p:cNvPr>
          <p:cNvSpPr>
            <a:spLocks noGrp="1"/>
          </p:cNvSpPr>
          <p:nvPr>
            <p:ph type="pic" sz="quarter" idx="13" hasCustomPrompt="1"/>
          </p:nvPr>
        </p:nvSpPr>
        <p:spPr>
          <a:xfrm>
            <a:off x="4526604"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1" name="Picture Placeholder 5">
            <a:extLst>
              <a:ext uri="{FF2B5EF4-FFF2-40B4-BE49-F238E27FC236}">
                <a16:creationId xmlns:a16="http://schemas.microsoft.com/office/drawing/2014/main" id="{9B112BEA-608F-4A5F-9B18-E9D08CD071E8}"/>
              </a:ext>
            </a:extLst>
          </p:cNvPr>
          <p:cNvSpPr>
            <a:spLocks noGrp="1"/>
          </p:cNvSpPr>
          <p:nvPr>
            <p:ph type="pic" sz="quarter" idx="14" hasCustomPrompt="1"/>
          </p:nvPr>
        </p:nvSpPr>
        <p:spPr>
          <a:xfrm>
            <a:off x="7973438" y="1711428"/>
            <a:ext cx="3138792" cy="20629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388584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Horizontal Time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57716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734107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7884737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97626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85491719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91117639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40329120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18626779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046322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991842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3089684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0588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237819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61853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20237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14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03689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072202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2971207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3471553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446417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914592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901083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01349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4413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83869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600644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505190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782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306528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52891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62637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03603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3968226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2530512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146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705222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58836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463252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617475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89099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58310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0901833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2402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6463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741692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9619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929793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22010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587369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50607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5383990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19297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51072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93711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622787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1605655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1612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82752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39905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61098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983906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7063602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233935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821133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2523357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281058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3851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6067556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237005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297596909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52339081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032077756"/>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45237794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9089868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509426149"/>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7600380"/>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689338486"/>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342984403"/>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4020352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72" Type="http://schemas.openxmlformats.org/officeDocument/2006/relationships/slideLayout" Target="../slideLayouts/slideLayout27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theme" Target="../theme/theme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867669"/>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2" r:id="rId95"/>
    <p:sldLayoutId id="2147483763" r:id="rId96"/>
    <p:sldLayoutId id="2147483764" r:id="rId97"/>
    <p:sldLayoutId id="2147483765" r:id="rId98"/>
    <p:sldLayoutId id="2147483766" r:id="rId99"/>
    <p:sldLayoutId id="2147483767" r:id="rId100"/>
    <p:sldLayoutId id="2147483768" r:id="rId101"/>
    <p:sldLayoutId id="2147483769" r:id="rId102"/>
    <p:sldLayoutId id="2147483770" r:id="rId103"/>
    <p:sldLayoutId id="2147483771" r:id="rId104"/>
    <p:sldLayoutId id="2147483772" r:id="rId105"/>
    <p:sldLayoutId id="2147483773" r:id="rId106"/>
    <p:sldLayoutId id="2147483774" r:id="rId107"/>
    <p:sldLayoutId id="2147483775" r:id="rId108"/>
    <p:sldLayoutId id="2147483776" r:id="rId109"/>
    <p:sldLayoutId id="2147483777" r:id="rId110"/>
    <p:sldLayoutId id="2147483778" r:id="rId111"/>
    <p:sldLayoutId id="2147483779" r:id="rId112"/>
    <p:sldLayoutId id="2147483780" r:id="rId113"/>
    <p:sldLayoutId id="2147483781" r:id="rId114"/>
    <p:sldLayoutId id="2147483782" r:id="rId115"/>
    <p:sldLayoutId id="2147483783" r:id="rId116"/>
    <p:sldLayoutId id="2147483784" r:id="rId117"/>
    <p:sldLayoutId id="2147483785" r:id="rId118"/>
    <p:sldLayoutId id="2147483786" r:id="rId119"/>
    <p:sldLayoutId id="2147483787" r:id="rId120"/>
    <p:sldLayoutId id="2147483788" r:id="rId121"/>
    <p:sldLayoutId id="2147483789" r:id="rId122"/>
    <p:sldLayoutId id="2147483790" r:id="rId123"/>
    <p:sldLayoutId id="2147483791" r:id="rId124"/>
    <p:sldLayoutId id="2147483792" r:id="rId125"/>
    <p:sldLayoutId id="2147483793" r:id="rId126"/>
    <p:sldLayoutId id="2147483794" r:id="rId127"/>
    <p:sldLayoutId id="2147483795" r:id="rId128"/>
    <p:sldLayoutId id="2147483796" r:id="rId129"/>
    <p:sldLayoutId id="2147483797" r:id="rId130"/>
    <p:sldLayoutId id="2147483798" r:id="rId131"/>
    <p:sldLayoutId id="2147483799" r:id="rId132"/>
    <p:sldLayoutId id="2147483800" r:id="rId133"/>
    <p:sldLayoutId id="2147483801" r:id="rId134"/>
    <p:sldLayoutId id="2147483802" r:id="rId135"/>
    <p:sldLayoutId id="2147483803" r:id="rId136"/>
    <p:sldLayoutId id="2147483804" r:id="rId137"/>
    <p:sldLayoutId id="2147483805" r:id="rId138"/>
    <p:sldLayoutId id="2147483806" r:id="rId139"/>
    <p:sldLayoutId id="2147483807" r:id="rId140"/>
    <p:sldLayoutId id="2147483808" r:id="rId141"/>
    <p:sldLayoutId id="2147483809" r:id="rId142"/>
    <p:sldLayoutId id="2147483810" r:id="rId143"/>
    <p:sldLayoutId id="2147483811" r:id="rId144"/>
    <p:sldLayoutId id="2147483812" r:id="rId145"/>
    <p:sldLayoutId id="2147483813" r:id="rId146"/>
    <p:sldLayoutId id="2147483814" r:id="rId147"/>
    <p:sldLayoutId id="2147483815" r:id="rId148"/>
    <p:sldLayoutId id="2147483816" r:id="rId149"/>
    <p:sldLayoutId id="2147483817" r:id="rId150"/>
    <p:sldLayoutId id="2147483818" r:id="rId151"/>
    <p:sldLayoutId id="2147483819" r:id="rId152"/>
    <p:sldLayoutId id="2147483820" r:id="rId153"/>
    <p:sldLayoutId id="2147483821" r:id="rId154"/>
    <p:sldLayoutId id="2147483822" r:id="rId155"/>
    <p:sldLayoutId id="2147483823" r:id="rId156"/>
    <p:sldLayoutId id="2147483824" r:id="rId157"/>
    <p:sldLayoutId id="2147483825" r:id="rId158"/>
    <p:sldLayoutId id="2147483826" r:id="rId159"/>
    <p:sldLayoutId id="2147483827" r:id="rId160"/>
    <p:sldLayoutId id="2147483828" r:id="rId161"/>
    <p:sldLayoutId id="2147483829" r:id="rId162"/>
    <p:sldLayoutId id="2147483830" r:id="rId163"/>
    <p:sldLayoutId id="2147483831" r:id="rId164"/>
    <p:sldLayoutId id="2147483832" r:id="rId165"/>
    <p:sldLayoutId id="2147483833" r:id="rId166"/>
    <p:sldLayoutId id="2147483834" r:id="rId167"/>
    <p:sldLayoutId id="2147483835" r:id="rId168"/>
    <p:sldLayoutId id="2147483836" r:id="rId169"/>
    <p:sldLayoutId id="2147483837" r:id="rId170"/>
    <p:sldLayoutId id="2147483838" r:id="rId171"/>
    <p:sldLayoutId id="2147483839" r:id="rId172"/>
    <p:sldLayoutId id="2147483840" r:id="rId173"/>
    <p:sldLayoutId id="2147483841" r:id="rId174"/>
    <p:sldLayoutId id="2147483842" r:id="rId175"/>
    <p:sldLayoutId id="2147483843" r:id="rId176"/>
    <p:sldLayoutId id="2147483844" r:id="rId177"/>
    <p:sldLayoutId id="2147483845" r:id="rId178"/>
    <p:sldLayoutId id="2147483846" r:id="rId179"/>
    <p:sldLayoutId id="2147483847" r:id="rId180"/>
    <p:sldLayoutId id="2147483848" r:id="rId181"/>
    <p:sldLayoutId id="2147483849" r:id="rId182"/>
    <p:sldLayoutId id="2147483850" r:id="rId183"/>
    <p:sldLayoutId id="2147483851" r:id="rId184"/>
    <p:sldLayoutId id="2147483852" r:id="rId185"/>
    <p:sldLayoutId id="2147483853" r:id="rId186"/>
    <p:sldLayoutId id="2147483854" r:id="rId187"/>
    <p:sldLayoutId id="2147483855" r:id="rId188"/>
    <p:sldLayoutId id="2147483856" r:id="rId189"/>
    <p:sldLayoutId id="2147483857" r:id="rId190"/>
    <p:sldLayoutId id="2147483858" r:id="rId191"/>
    <p:sldLayoutId id="2147483859" r:id="rId192"/>
    <p:sldLayoutId id="2147483860" r:id="rId193"/>
    <p:sldLayoutId id="2147483861" r:id="rId194"/>
    <p:sldLayoutId id="2147483862" r:id="rId195"/>
    <p:sldLayoutId id="2147483863" r:id="rId196"/>
    <p:sldLayoutId id="2147483864" r:id="rId197"/>
    <p:sldLayoutId id="2147483865" r:id="rId198"/>
    <p:sldLayoutId id="2147483866" r:id="rId199"/>
    <p:sldLayoutId id="2147483867" r:id="rId200"/>
    <p:sldLayoutId id="2147483868" r:id="rId201"/>
    <p:sldLayoutId id="2147483869" r:id="rId202"/>
    <p:sldLayoutId id="2147483870" r:id="rId203"/>
    <p:sldLayoutId id="2147483871" r:id="rId204"/>
    <p:sldLayoutId id="2147483872" r:id="rId205"/>
    <p:sldLayoutId id="2147483873" r:id="rId206"/>
    <p:sldLayoutId id="2147483874" r:id="rId207"/>
    <p:sldLayoutId id="2147483875" r:id="rId208"/>
    <p:sldLayoutId id="2147483876" r:id="rId209"/>
    <p:sldLayoutId id="2147483877" r:id="rId210"/>
    <p:sldLayoutId id="2147483878" r:id="rId211"/>
    <p:sldLayoutId id="2147483879" r:id="rId212"/>
    <p:sldLayoutId id="2147483880" r:id="rId213"/>
    <p:sldLayoutId id="2147483881" r:id="rId214"/>
    <p:sldLayoutId id="2147483882" r:id="rId215"/>
    <p:sldLayoutId id="2147483883" r:id="rId216"/>
    <p:sldLayoutId id="2147483884" r:id="rId217"/>
    <p:sldLayoutId id="2147483885" r:id="rId218"/>
    <p:sldLayoutId id="2147483886" r:id="rId219"/>
    <p:sldLayoutId id="2147483887" r:id="rId220"/>
    <p:sldLayoutId id="2147483888" r:id="rId221"/>
    <p:sldLayoutId id="2147483889" r:id="rId222"/>
    <p:sldLayoutId id="2147483890" r:id="rId223"/>
    <p:sldLayoutId id="2147483891" r:id="rId224"/>
    <p:sldLayoutId id="2147483892" r:id="rId225"/>
    <p:sldLayoutId id="2147483893" r:id="rId226"/>
    <p:sldLayoutId id="2147483894" r:id="rId227"/>
    <p:sldLayoutId id="2147483895" r:id="rId228"/>
    <p:sldLayoutId id="2147483896" r:id="rId229"/>
    <p:sldLayoutId id="2147483897" r:id="rId230"/>
    <p:sldLayoutId id="2147483898" r:id="rId231"/>
    <p:sldLayoutId id="2147483899" r:id="rId232"/>
    <p:sldLayoutId id="2147483900" r:id="rId233"/>
    <p:sldLayoutId id="2147483901" r:id="rId234"/>
    <p:sldLayoutId id="2147483902" r:id="rId235"/>
    <p:sldLayoutId id="2147483903" r:id="rId236"/>
    <p:sldLayoutId id="2147483904" r:id="rId237"/>
    <p:sldLayoutId id="2147483905" r:id="rId238"/>
    <p:sldLayoutId id="2147483906" r:id="rId239"/>
    <p:sldLayoutId id="2147483907" r:id="rId240"/>
    <p:sldLayoutId id="2147483908" r:id="rId241"/>
    <p:sldLayoutId id="2147483909" r:id="rId242"/>
    <p:sldLayoutId id="2147483910" r:id="rId243"/>
    <p:sldLayoutId id="2147483911" r:id="rId244"/>
    <p:sldLayoutId id="2147483912" r:id="rId245"/>
    <p:sldLayoutId id="2147483913" r:id="rId246"/>
    <p:sldLayoutId id="2147483914" r:id="rId247"/>
    <p:sldLayoutId id="2147483915" r:id="rId248"/>
    <p:sldLayoutId id="2147483916" r:id="rId249"/>
    <p:sldLayoutId id="2147483917" r:id="rId250"/>
    <p:sldLayoutId id="2147483918" r:id="rId251"/>
    <p:sldLayoutId id="2147483919" r:id="rId252"/>
    <p:sldLayoutId id="2147483920" r:id="rId253"/>
    <p:sldLayoutId id="2147483921" r:id="rId254"/>
    <p:sldLayoutId id="2147483922" r:id="rId255"/>
    <p:sldLayoutId id="2147483923" r:id="rId256"/>
    <p:sldLayoutId id="2147483924" r:id="rId257"/>
    <p:sldLayoutId id="2147483925" r:id="rId258"/>
    <p:sldLayoutId id="2147483926" r:id="rId259"/>
    <p:sldLayoutId id="2147483927" r:id="rId260"/>
    <p:sldLayoutId id="2147483928" r:id="rId261"/>
    <p:sldLayoutId id="2147483929" r:id="rId262"/>
    <p:sldLayoutId id="2147483930" r:id="rId263"/>
    <p:sldLayoutId id="2147483931" r:id="rId264"/>
    <p:sldLayoutId id="2147483932" r:id="rId265"/>
    <p:sldLayoutId id="2147483933" r:id="rId266"/>
    <p:sldLayoutId id="2147483935" r:id="rId267"/>
    <p:sldLayoutId id="2147483936" r:id="rId268"/>
    <p:sldLayoutId id="2147483937" r:id="rId269"/>
    <p:sldLayoutId id="2147483938" r:id="rId270"/>
    <p:sldLayoutId id="2147483939" r:id="rId271"/>
    <p:sldLayoutId id="2147483940" r:id="rId272"/>
    <p:sldLayoutId id="2147483941" r:id="rId27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000000"/>
          </p15:clr>
        </p15:guide>
        <p15:guide id="2" orient="horz" pos="3974">
          <p15:clr>
            <a:srgbClr val="000000"/>
          </p15:clr>
        </p15:guide>
        <p15:guide id="3" orient="horz" pos="2160">
          <p15:clr>
            <a:srgbClr val="000000"/>
          </p15:clr>
        </p15:guide>
        <p15:guide id="4" pos="3840">
          <p15:clr>
            <a:srgbClr val="000000"/>
          </p15:clr>
        </p15:guide>
        <p15:guide id="5" pos="211">
          <p15:clr>
            <a:srgbClr val="000000"/>
          </p15:clr>
        </p15:guide>
        <p15:guide id="6" pos="7469">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8.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8.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8.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8" Type="http://schemas.openxmlformats.org/officeDocument/2006/relationships/hyperlink" Target="mailto:Teresa.mcdonald@lpha.mo.gov" TargetMode="External"/><Relationship Id="rId3" Type="http://schemas.openxmlformats.org/officeDocument/2006/relationships/hyperlink" Target="mailto:Pat.fox@health.mo.gov" TargetMode="External"/><Relationship Id="rId7" Type="http://schemas.openxmlformats.org/officeDocument/2006/relationships/hyperlink" Target="https://www.tricountyhd.com/" TargetMode="External"/><Relationship Id="rId2" Type="http://schemas.openxmlformats.org/officeDocument/2006/relationships/image" Target="../media/image26.png"/><Relationship Id="rId1" Type="http://schemas.openxmlformats.org/officeDocument/2006/relationships/slideLayout" Target="../slideLayouts/slideLayout8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err="1">
                <a:ln>
                  <a:noFill/>
                </a:ln>
                <a:solidFill>
                  <a:srgbClr val="012169"/>
                </a:solidFill>
                <a:effectLst/>
                <a:uLnTx/>
                <a:uFillTx/>
                <a:latin typeface="Montserrat ExtraBold"/>
                <a:ea typeface="Open Sans Extrabold" panose="020B0906030804020204" pitchFamily="34" charset="0"/>
                <a:cs typeface="Open Sans Extrabold" panose="020B0906030804020204" pitchFamily="34" charset="0"/>
              </a:rPr>
              <a:t>Health.Mo.Gov</a:t>
            </a:r>
            <a:endParaRPr kumimoji="0" lang="en-MY" sz="2800" b="0" i="0" u="none" strike="noStrike" kern="1200" cap="none" spc="0" normalizeH="0" baseline="0" noProof="0" dirty="0">
              <a:ln>
                <a:noFill/>
              </a:ln>
              <a:solidFill>
                <a:srgbClr val="012169"/>
              </a:solidFill>
              <a:effectLst/>
              <a:uLnTx/>
              <a:uFillTx/>
              <a:latin typeface="Montserrat ExtraBold"/>
              <a:ea typeface="Open Sans Extrabold" panose="020B0906030804020204" pitchFamily="34" charset="0"/>
              <a:cs typeface="Open Sans Extrabold" panose="020B0906030804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p:cNvSpPr>
            <a:spLocks noGrp="1"/>
          </p:cNvSpPr>
          <p:nvPr/>
        </p:nvSpPr>
        <p:spPr>
          <a:xfrm>
            <a:off x="1115568" y="548640"/>
            <a:ext cx="10168128" cy="11795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000" b="0" i="0" u="none" strike="noStrike" cap="none" spc="0" normalizeH="0" baseline="0" noProof="0">
                <a:ln>
                  <a:noFill/>
                </a:ln>
                <a:effectLst/>
                <a:uLnTx/>
                <a:uFillTx/>
              </a:rPr>
              <a:t>Medical Home</a:t>
            </a:r>
          </a:p>
        </p:txBody>
      </p:sp>
      <p:sp>
        <p:nvSpPr>
          <p:cNvPr id="36" name="Rectangle 3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F56669D-E4A6-DCDF-56C8-0D1A0A10ABBC}"/>
              </a:ext>
            </a:extLst>
          </p:cNvPr>
          <p:cNvPicPr>
            <a:picLocks noChangeAspect="1"/>
          </p:cNvPicPr>
          <p:nvPr/>
        </p:nvPicPr>
        <p:blipFill>
          <a:blip r:embed="rId3"/>
          <a:srcRect r="2797" b="1"/>
          <a:stretch/>
        </p:blipFill>
        <p:spPr>
          <a:xfrm>
            <a:off x="5305925" y="2460945"/>
            <a:ext cx="6009855" cy="3694176"/>
          </a:xfrm>
          <a:prstGeom prst="rect">
            <a:avLst/>
          </a:prstGeom>
        </p:spPr>
      </p:pic>
      <p:sp>
        <p:nvSpPr>
          <p:cNvPr id="11" name="TextBox 3"/>
          <p:cNvSpPr txBox="1"/>
          <p:nvPr/>
        </p:nvSpPr>
        <p:spPr>
          <a:xfrm>
            <a:off x="1115568" y="2343900"/>
            <a:ext cx="3872243" cy="369417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dirty="0"/>
              <a:t>“A </a:t>
            </a:r>
            <a:r>
              <a:rPr lang="en-US" b="1" dirty="0"/>
              <a:t>medical home </a:t>
            </a:r>
            <a:r>
              <a:rPr lang="en-US" dirty="0"/>
              <a:t>is an approach to providing comprehensive primary care that facilitates partnerships between patients, clinicians, medical staff, and families.  A </a:t>
            </a:r>
            <a:r>
              <a:rPr lang="en-US" b="1" dirty="0"/>
              <a:t>medical home</a:t>
            </a:r>
            <a:r>
              <a:rPr lang="en-US" dirty="0"/>
              <a:t> extends beyond the four walls of a clinical practice. It includes specialty care, educational services, family support, and more.” – American Academy of Pediatrics </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96775645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761840" y="1138265"/>
            <a:ext cx="4544762" cy="140118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3200" b="0" i="0" u="none" strike="noStrike" kern="1200" cap="none" spc="0" normalizeH="0" baseline="0" noProof="0">
                <a:ln>
                  <a:noFill/>
                </a:ln>
                <a:solidFill>
                  <a:schemeClr val="tx1"/>
                </a:solidFill>
                <a:effectLst/>
                <a:uLnTx/>
                <a:uFillTx/>
                <a:latin typeface="+mj-lt"/>
                <a:ea typeface="+mj-ea"/>
                <a:cs typeface="+mj-cs"/>
              </a:rPr>
              <a:t>Medical Home</a:t>
            </a:r>
          </a:p>
        </p:txBody>
      </p:sp>
      <p:cxnSp>
        <p:nvCxnSpPr>
          <p:cNvPr id="63" name="Straight Connector 6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3"/>
          <p:cNvSpPr txBox="1"/>
          <p:nvPr/>
        </p:nvSpPr>
        <p:spPr>
          <a:xfrm>
            <a:off x="761840" y="2551176"/>
            <a:ext cx="4544762" cy="360293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000"/>
              <a:t>A medical home is not a building. It is a family centered approach to comprehensive care for a child.</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The medical home care team includes anyone who cares for a child</a:t>
            </a:r>
          </a:p>
        </p:txBody>
      </p:sp>
      <p:pic>
        <p:nvPicPr>
          <p:cNvPr id="57" name="Graphic 56" descr="Family">
            <a:extLst>
              <a:ext uri="{FF2B5EF4-FFF2-40B4-BE49-F238E27FC236}">
                <a16:creationId xmlns:a16="http://schemas.microsoft.com/office/drawing/2014/main" id="{1CC3912D-0964-9F46-9689-F9E3507A4A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1780" y="771753"/>
            <a:ext cx="5316095" cy="5316095"/>
          </a:xfrm>
          <a:prstGeom prst="rect">
            <a:avLst/>
          </a:prstGeom>
        </p:spPr>
      </p:pic>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6158720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A close up image of chess pawns">
            <a:extLst>
              <a:ext uri="{FF2B5EF4-FFF2-40B4-BE49-F238E27FC236}">
                <a16:creationId xmlns:a16="http://schemas.microsoft.com/office/drawing/2014/main" id="{340E6553-D021-EF3A-E7B7-FF44AA33D1EB}"/>
              </a:ext>
            </a:extLst>
          </p:cNvPr>
          <p:cNvPicPr>
            <a:picLocks noChangeAspect="1"/>
          </p:cNvPicPr>
          <p:nvPr/>
        </p:nvPicPr>
        <p:blipFill>
          <a:blip r:embed="rId3"/>
          <a:srcRect l="7294"/>
          <a:stretch/>
        </p:blipFill>
        <p:spPr>
          <a:xfrm>
            <a:off x="2522356" y="10"/>
            <a:ext cx="9669642" cy="6857990"/>
          </a:xfrm>
          <a:prstGeom prst="rect">
            <a:avLst/>
          </a:prstGeom>
        </p:spPr>
      </p:pic>
      <p:sp>
        <p:nvSpPr>
          <p:cNvPr id="71" name="Rectangle 7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nvSpPr>
        <p:spPr>
          <a:xfrm>
            <a:off x="838200" y="365125"/>
            <a:ext cx="3822189" cy="18999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000" b="0" i="0" u="none" strike="noStrike" cap="none" spc="0" normalizeH="0" baseline="0" noProof="0">
                <a:ln>
                  <a:noFill/>
                </a:ln>
                <a:effectLst/>
                <a:uLnTx/>
                <a:uFillTx/>
              </a:rPr>
              <a:t>Components of a Medical Home</a:t>
            </a:r>
          </a:p>
        </p:txBody>
      </p:sp>
      <p:sp>
        <p:nvSpPr>
          <p:cNvPr id="11" name="TextBox 3"/>
          <p:cNvSpPr txBox="1"/>
          <p:nvPr/>
        </p:nvSpPr>
        <p:spPr>
          <a:xfrm>
            <a:off x="838200" y="2434201"/>
            <a:ext cx="3822189" cy="374276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nSpc>
                <a:spcPct val="90000"/>
              </a:lnSpc>
              <a:spcAft>
                <a:spcPts val="600"/>
              </a:spcAft>
              <a:buFont typeface="Arial" panose="020B0604020202020204" pitchFamily="34" charset="0"/>
              <a:buChar char="•"/>
            </a:pPr>
            <a:r>
              <a:rPr lang="en-US" sz="2000" dirty="0"/>
              <a:t>Accessible</a:t>
            </a:r>
          </a:p>
          <a:p>
            <a:pPr indent="-228600">
              <a:lnSpc>
                <a:spcPct val="90000"/>
              </a:lnSpc>
              <a:spcAft>
                <a:spcPts val="600"/>
              </a:spcAft>
              <a:buFont typeface="Arial" panose="020B0604020202020204" pitchFamily="34" charset="0"/>
              <a:buChar char="•"/>
            </a:pPr>
            <a:r>
              <a:rPr lang="en-US" sz="2000" dirty="0"/>
              <a:t>Family Centered</a:t>
            </a:r>
          </a:p>
          <a:p>
            <a:pPr indent="-228600">
              <a:lnSpc>
                <a:spcPct val="90000"/>
              </a:lnSpc>
              <a:spcAft>
                <a:spcPts val="600"/>
              </a:spcAft>
              <a:buFont typeface="Arial" panose="020B0604020202020204" pitchFamily="34" charset="0"/>
              <a:buChar char="•"/>
            </a:pPr>
            <a:r>
              <a:rPr lang="en-US" sz="2000" dirty="0"/>
              <a:t>Continuous</a:t>
            </a:r>
          </a:p>
          <a:p>
            <a:pPr indent="-228600">
              <a:lnSpc>
                <a:spcPct val="90000"/>
              </a:lnSpc>
              <a:spcAft>
                <a:spcPts val="600"/>
              </a:spcAft>
              <a:buFont typeface="Arial" panose="020B0604020202020204" pitchFamily="34" charset="0"/>
              <a:buChar char="•"/>
            </a:pPr>
            <a:r>
              <a:rPr lang="en-US" sz="2000" dirty="0"/>
              <a:t>Comprehensive</a:t>
            </a:r>
          </a:p>
          <a:p>
            <a:pPr indent="-228600">
              <a:lnSpc>
                <a:spcPct val="90000"/>
              </a:lnSpc>
              <a:spcAft>
                <a:spcPts val="600"/>
              </a:spcAft>
              <a:buFont typeface="Arial" panose="020B0604020202020204" pitchFamily="34" charset="0"/>
              <a:buChar char="•"/>
            </a:pPr>
            <a:r>
              <a:rPr lang="en-US" sz="2000" dirty="0"/>
              <a:t>Coordinated</a:t>
            </a:r>
          </a:p>
          <a:p>
            <a:pPr indent="-228600">
              <a:lnSpc>
                <a:spcPct val="90000"/>
              </a:lnSpc>
              <a:spcAft>
                <a:spcPts val="600"/>
              </a:spcAft>
              <a:buFont typeface="Arial" panose="020B0604020202020204" pitchFamily="34" charset="0"/>
              <a:buChar char="•"/>
            </a:pPr>
            <a:r>
              <a:rPr lang="en-US" sz="2000" dirty="0"/>
              <a:t>Compassionate</a:t>
            </a:r>
          </a:p>
          <a:p>
            <a:pPr indent="-228600">
              <a:lnSpc>
                <a:spcPct val="90000"/>
              </a:lnSpc>
              <a:spcAft>
                <a:spcPts val="600"/>
              </a:spcAft>
              <a:buFont typeface="Arial" panose="020B0604020202020204" pitchFamily="34" charset="0"/>
              <a:buChar char="•"/>
            </a:pPr>
            <a:r>
              <a:rPr lang="en-US" sz="2000" dirty="0"/>
              <a:t>Culturally Effective</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1003622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itle 1"/>
          <p:cNvSpPr>
            <a:spLocks noGrp="1"/>
          </p:cNvSpPr>
          <p:nvPr/>
        </p:nvSpPr>
        <p:spPr>
          <a:xfrm>
            <a:off x="3315031" y="1380754"/>
            <a:ext cx="5561938" cy="2513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fontAlgn="auto">
              <a:spcAft>
                <a:spcPts val="600"/>
              </a:spcAft>
              <a:buClrTx/>
              <a:buSzTx/>
              <a:tabLst/>
              <a:defRPr/>
            </a:pPr>
            <a:r>
              <a:rPr kumimoji="0" lang="en-US" sz="6000" b="0" i="0" u="none" strike="noStrike" kern="1200" cap="none" spc="0" normalizeH="0" baseline="0" noProof="0">
                <a:ln>
                  <a:noFill/>
                </a:ln>
                <a:solidFill>
                  <a:srgbClr val="FFFFFF"/>
                </a:solidFill>
                <a:effectLst/>
                <a:uLnTx/>
                <a:uFillTx/>
                <a:latin typeface="+mj-lt"/>
                <a:ea typeface="+mj-ea"/>
                <a:cs typeface="+mj-cs"/>
              </a:rPr>
              <a:t>Accessible</a:t>
            </a:r>
            <a:endParaRPr kumimoji="0" lang="en-US" sz="6000" b="0" i="0" u="none" strike="noStrike" kern="1200" cap="none" spc="0" normalizeH="0" baseline="0" noProof="0" dirty="0">
              <a:ln>
                <a:noFill/>
              </a:ln>
              <a:solidFill>
                <a:srgbClr val="FFFFFF"/>
              </a:solidFill>
              <a:effectLst/>
              <a:uLnTx/>
              <a:uFillTx/>
              <a:latin typeface="+mj-lt"/>
              <a:ea typeface="+mj-ea"/>
              <a:cs typeface="+mj-cs"/>
            </a:endParaRPr>
          </a:p>
        </p:txBody>
      </p:sp>
      <p:sp>
        <p:nvSpPr>
          <p:cNvPr id="11" name="TextBox 3"/>
          <p:cNvSpPr txBox="1"/>
          <p:nvPr/>
        </p:nvSpPr>
        <p:spPr>
          <a:xfrm>
            <a:off x="3315031" y="4076802"/>
            <a:ext cx="5561938" cy="1534587"/>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spcAft>
                <a:spcPts val="600"/>
              </a:spcAft>
            </a:pPr>
            <a:r>
              <a:rPr lang="en-US" sz="2400" kern="1200">
                <a:solidFill>
                  <a:srgbClr val="FFFFFF"/>
                </a:solidFill>
                <a:latin typeface="+mn-lt"/>
                <a:ea typeface="+mn-ea"/>
                <a:cs typeface="+mn-cs"/>
              </a:rPr>
              <a:t>Care is provided for a child in your community 24 hours a day, 7 days a week.	</a:t>
            </a:r>
            <a:endParaRPr lang="en-US" sz="2400" kern="1200" dirty="0">
              <a:solidFill>
                <a:srgbClr val="FFFFFF"/>
              </a:solidFill>
              <a:latin typeface="+mn-lt"/>
              <a:ea typeface="+mn-ea"/>
              <a:cs typeface="+mn-cs"/>
            </a:endParaRPr>
          </a:p>
        </p:txBody>
      </p:sp>
      <p:sp>
        <p:nvSpPr>
          <p:cNvPr id="91" name="Arc 9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Oval 9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4294809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descr="A hand of two adults and a kid on top of each other">
            <a:extLst>
              <a:ext uri="{FF2B5EF4-FFF2-40B4-BE49-F238E27FC236}">
                <a16:creationId xmlns:a16="http://schemas.microsoft.com/office/drawing/2014/main" id="{F5EDBD32-8B6A-2A32-B312-CB8F1AC284B0}"/>
              </a:ext>
            </a:extLst>
          </p:cNvPr>
          <p:cNvPicPr>
            <a:picLocks noChangeAspect="1"/>
          </p:cNvPicPr>
          <p:nvPr/>
        </p:nvPicPr>
        <p:blipFill>
          <a:blip r:embed="rId3"/>
          <a:srcRect l="5884" r="-1" b="-1"/>
          <a:stretch/>
        </p:blipFill>
        <p:spPr>
          <a:xfrm>
            <a:off x="2522356" y="10"/>
            <a:ext cx="9669642" cy="6857990"/>
          </a:xfrm>
          <a:prstGeom prst="rect">
            <a:avLst/>
          </a:prstGeom>
        </p:spPr>
      </p:pic>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nvSpPr>
        <p:spPr>
          <a:xfrm>
            <a:off x="838200" y="365125"/>
            <a:ext cx="3822189" cy="189991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000" b="0" i="0" u="none" strike="noStrike" cap="none" spc="0" normalizeH="0" baseline="0" noProof="0">
                <a:ln>
                  <a:noFill/>
                </a:ln>
                <a:effectLst/>
                <a:uLnTx/>
                <a:uFillTx/>
              </a:rPr>
              <a:t>Family Centered</a:t>
            </a:r>
          </a:p>
        </p:txBody>
      </p:sp>
      <p:sp>
        <p:nvSpPr>
          <p:cNvPr id="11" name="TextBox 3"/>
          <p:cNvSpPr txBox="1"/>
          <p:nvPr/>
        </p:nvSpPr>
        <p:spPr>
          <a:xfrm>
            <a:off x="838200" y="2434201"/>
            <a:ext cx="3822189" cy="374276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spcAft>
                <a:spcPts val="600"/>
              </a:spcAft>
            </a:pPr>
            <a:r>
              <a:rPr lang="en-US" sz="2400" dirty="0"/>
              <a:t>The Family is the expert on the needs/care of the child and is considered a vital part of the care team.</a:t>
            </a:r>
          </a:p>
          <a:p>
            <a:pPr>
              <a:lnSpc>
                <a:spcPct val="90000"/>
              </a:lnSpc>
              <a:spcBef>
                <a:spcPts val="1000"/>
              </a:spcBef>
              <a:spcAft>
                <a:spcPts val="600"/>
              </a:spcAft>
            </a:pPr>
            <a:r>
              <a:rPr lang="en-US" sz="2400" dirty="0"/>
              <a:t>	</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08204709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E9452413-C03F-D612-DC82-16072DED1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6113" y="0"/>
            <a:ext cx="5415887" cy="6858000"/>
          </a:xfrm>
          <a:prstGeom prst="rect">
            <a:avLst/>
          </a:prstGeom>
          <a:ln>
            <a:noFill/>
          </a:ln>
          <a:effectLst>
            <a:outerShdw blurRad="279400" dist="63500" dir="9060000" sx="96000" sy="96000" algn="t" rotWithShape="0">
              <a:srgbClr val="000000">
                <a:alpha val="2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7417558" y="1037987"/>
            <a:ext cx="4114800" cy="478202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Continuous and </a:t>
            </a:r>
          </a:p>
          <a:p>
            <a:pPr marL="0" marR="0" lvl="0" indent="0" algn="l" fontAlgn="auto">
              <a:spcAft>
                <a:spcPts val="600"/>
              </a:spcAft>
              <a:buClrTx/>
              <a:buSzTx/>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Culturally Effective</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100" name="TextBox 3">
            <a:extLst>
              <a:ext uri="{FF2B5EF4-FFF2-40B4-BE49-F238E27FC236}">
                <a16:creationId xmlns:a16="http://schemas.microsoft.com/office/drawing/2014/main" id="{BD2BE267-AA16-FC6A-385A-8D08E9840C23}"/>
              </a:ext>
            </a:extLst>
          </p:cNvPr>
          <p:cNvGraphicFramePr/>
          <p:nvPr/>
        </p:nvGraphicFramePr>
        <p:xfrm>
          <a:off x="758953" y="671052"/>
          <a:ext cx="5337047" cy="5515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13263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8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1285240" y="1050595"/>
            <a:ext cx="8074815" cy="161848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lang="en-US" sz="4000" kern="1200" dirty="0">
                <a:solidFill>
                  <a:schemeClr val="tx1"/>
                </a:solidFill>
                <a:latin typeface="+mj-lt"/>
                <a:ea typeface="+mj-ea"/>
                <a:cs typeface="+mj-cs"/>
              </a:rPr>
              <a:t>Comprehensive, </a:t>
            </a:r>
          </a:p>
          <a:p>
            <a:pPr marL="0" marR="0" lvl="0" indent="0" algn="l" fontAlgn="auto">
              <a:spcAft>
                <a:spcPts val="600"/>
              </a:spcAft>
              <a:buClrTx/>
              <a:buSzTx/>
              <a:tabLst/>
              <a:defRPr/>
            </a:pPr>
            <a:r>
              <a:rPr lang="en-US" sz="4000" kern="1200" dirty="0">
                <a:solidFill>
                  <a:schemeClr val="tx1"/>
                </a:solidFill>
                <a:latin typeface="+mj-lt"/>
                <a:ea typeface="+mj-ea"/>
                <a:cs typeface="+mj-cs"/>
              </a:rPr>
              <a:t>Coordinated, </a:t>
            </a:r>
          </a:p>
          <a:p>
            <a:pPr marL="0" marR="0" lvl="0" indent="0" algn="l" fontAlgn="auto">
              <a:spcAft>
                <a:spcPts val="600"/>
              </a:spcAft>
              <a:buClrTx/>
              <a:buSzTx/>
              <a:tabLst/>
              <a:defRPr/>
            </a:pPr>
            <a:r>
              <a:rPr lang="en-US" sz="4000" kern="1200" dirty="0">
                <a:solidFill>
                  <a:schemeClr val="tx1"/>
                </a:solidFill>
                <a:latin typeface="+mj-lt"/>
                <a:ea typeface="+mj-ea"/>
                <a:cs typeface="+mj-cs"/>
              </a:rPr>
              <a:t>Compassionate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3"/>
          <p:cNvSpPr txBox="1"/>
          <p:nvPr/>
        </p:nvSpPr>
        <p:spPr>
          <a:xfrm>
            <a:off x="1285240" y="2969469"/>
            <a:ext cx="8074815" cy="2800395"/>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nSpc>
                <a:spcPct val="90000"/>
              </a:lnSpc>
              <a:spcAft>
                <a:spcPts val="600"/>
              </a:spcAft>
              <a:buFont typeface="Arial" panose="020B0604020202020204" pitchFamily="34" charset="0"/>
              <a:buChar char="•"/>
            </a:pPr>
            <a:r>
              <a:rPr lang="en-US" sz="2400"/>
              <a:t>The concept works with multiple providers to develop a care plan, book appointments, handle referrals, and provide access to resources.</a:t>
            </a:r>
          </a:p>
          <a:p>
            <a:pPr marL="457200" indent="-228600">
              <a:lnSpc>
                <a:spcPct val="90000"/>
              </a:lnSpc>
              <a:spcAft>
                <a:spcPts val="600"/>
              </a:spcAft>
              <a:buFont typeface="Arial" panose="020B0604020202020204" pitchFamily="34" charset="0"/>
              <a:buChar char="•"/>
            </a:pPr>
            <a:r>
              <a:rPr lang="en-US" sz="2400"/>
              <a:t>All members of the care team are genuinely concerned about the overall well-being of each individual child.</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8852621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630936" y="640080"/>
            <a:ext cx="4818888" cy="14813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lang="en-US" sz="4600" kern="1200">
                <a:solidFill>
                  <a:schemeClr val="tx1"/>
                </a:solidFill>
                <a:latin typeface="+mj-lt"/>
                <a:ea typeface="+mj-ea"/>
                <a:cs typeface="+mj-cs"/>
              </a:rPr>
              <a:t>Medical Home and Education</a:t>
            </a:r>
            <a:endParaRPr kumimoji="0" lang="en-US" sz="4600" b="0" i="0" u="none" strike="noStrike" kern="1200" cap="none" spc="0" normalizeH="0" baseline="0" noProof="0">
              <a:ln>
                <a:noFill/>
              </a:ln>
              <a:solidFill>
                <a:schemeClr val="tx1"/>
              </a:solidFill>
              <a:effectLst/>
              <a:uLnTx/>
              <a:uFillTx/>
              <a:latin typeface="+mj-lt"/>
              <a:ea typeface="+mj-ea"/>
              <a:cs typeface="+mj-cs"/>
            </a:endParaRPr>
          </a:p>
        </p:txBody>
      </p:sp>
      <p:sp>
        <p:nvSpPr>
          <p:cNvPr id="10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630936" y="2660904"/>
            <a:ext cx="4818888" cy="354787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a:lnSpc>
                <a:spcPct val="90000"/>
              </a:lnSpc>
              <a:spcAft>
                <a:spcPts val="600"/>
              </a:spcAft>
            </a:pPr>
            <a:r>
              <a:rPr lang="en-US" sz="2200" dirty="0"/>
              <a:t>Medical home care providers can collaborate with educationally based service professionals to provide educational services for patients. These services can include early intervention and educational services for cognitive, social, emotional, communication, and adaptive development</a:t>
            </a:r>
          </a:p>
        </p:txBody>
      </p:sp>
      <p:pic>
        <p:nvPicPr>
          <p:cNvPr id="95" name="Graphic 94" descr="Hospital">
            <a:extLst>
              <a:ext uri="{FF2B5EF4-FFF2-40B4-BE49-F238E27FC236}">
                <a16:creationId xmlns:a16="http://schemas.microsoft.com/office/drawing/2014/main" id="{B05E303D-43DE-8FE2-D4E8-C95C1DAE2C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78759677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a:xfrm>
            <a:off x="838200" y="756787"/>
            <a:ext cx="10515600" cy="886732"/>
          </a:xfrm>
        </p:spPr>
        <p:txBody>
          <a:bodyPr/>
          <a:lstStyle/>
          <a:p>
            <a:r>
              <a:rPr lang="en-MY" dirty="0"/>
              <a:t>3 Steps </a:t>
            </a:r>
          </a:p>
        </p:txBody>
      </p:sp>
      <p:sp>
        <p:nvSpPr>
          <p:cNvPr id="3" name="Subtitle 2">
            <a:extLst>
              <a:ext uri="{FF2B5EF4-FFF2-40B4-BE49-F238E27FC236}">
                <a16:creationId xmlns:a16="http://schemas.microsoft.com/office/drawing/2014/main" id="{2EE91F63-922A-4755-A4A3-061DD141B50B}"/>
              </a:ext>
            </a:extLst>
          </p:cNvPr>
          <p:cNvSpPr>
            <a:spLocks noGrp="1"/>
          </p:cNvSpPr>
          <p:nvPr>
            <p:ph type="subTitle" idx="1"/>
          </p:nvPr>
        </p:nvSpPr>
        <p:spPr>
          <a:xfrm>
            <a:off x="1524000" y="1486957"/>
            <a:ext cx="9144000" cy="436562"/>
          </a:xfrm>
        </p:spPr>
        <p:txBody>
          <a:bodyPr/>
          <a:lstStyle/>
          <a:p>
            <a:r>
              <a:rPr lang="en-MY" dirty="0"/>
              <a:t>To ensure a child has a medical home</a:t>
            </a:r>
          </a:p>
        </p:txBody>
      </p:sp>
      <p:sp>
        <p:nvSpPr>
          <p:cNvPr id="30" name="Rectangle 29">
            <a:extLst>
              <a:ext uri="{FF2B5EF4-FFF2-40B4-BE49-F238E27FC236}">
                <a16:creationId xmlns:a16="http://schemas.microsoft.com/office/drawing/2014/main" id="{95EB7C54-FB97-4E7D-B9B9-2E6E5DDE4957}"/>
              </a:ext>
            </a:extLst>
          </p:cNvPr>
          <p:cNvSpPr/>
          <p:nvPr/>
        </p:nvSpPr>
        <p:spPr>
          <a:xfrm>
            <a:off x="1536032" y="2971800"/>
            <a:ext cx="2438400" cy="19714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rgbClr val="012169"/>
                </a:solidFill>
                <a:effectLst/>
                <a:uLnTx/>
                <a:uFillTx/>
                <a:latin typeface="Montserrat"/>
                <a:ea typeface="+mn-ea"/>
                <a:cs typeface="+mn-cs"/>
              </a:rPr>
              <a:t>The family chooses a primary physician they trust.</a:t>
            </a:r>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1528011" y="2398192"/>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01</a:t>
            </a:r>
          </a:p>
        </p:txBody>
      </p:sp>
      <p:sp>
        <p:nvSpPr>
          <p:cNvPr id="32" name="Rectangle 31">
            <a:extLst>
              <a:ext uri="{FF2B5EF4-FFF2-40B4-BE49-F238E27FC236}">
                <a16:creationId xmlns:a16="http://schemas.microsoft.com/office/drawing/2014/main" id="{83CEE78E-A497-4D55-A21E-BE4F38DA404B}"/>
              </a:ext>
            </a:extLst>
          </p:cNvPr>
          <p:cNvSpPr/>
          <p:nvPr/>
        </p:nvSpPr>
        <p:spPr>
          <a:xfrm>
            <a:off x="4900863" y="2971800"/>
            <a:ext cx="2438400" cy="19714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srgbClr val="012169"/>
                </a:solidFill>
                <a:effectLst/>
                <a:uLnTx/>
                <a:uFillTx/>
                <a:latin typeface="Montserrat"/>
                <a:ea typeface="+mn-ea"/>
                <a:cs typeface="+mn-cs"/>
              </a:rPr>
              <a:t>The child has a written care plan.</a:t>
            </a: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4884821" y="2398192"/>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02</a:t>
            </a:r>
          </a:p>
        </p:txBody>
      </p:sp>
      <p:sp>
        <p:nvSpPr>
          <p:cNvPr id="34" name="Rectangle 33">
            <a:extLst>
              <a:ext uri="{FF2B5EF4-FFF2-40B4-BE49-F238E27FC236}">
                <a16:creationId xmlns:a16="http://schemas.microsoft.com/office/drawing/2014/main" id="{D0682CEC-2AC4-45A0-A083-2FB707A69577}"/>
              </a:ext>
            </a:extLst>
          </p:cNvPr>
          <p:cNvSpPr/>
          <p:nvPr/>
        </p:nvSpPr>
        <p:spPr>
          <a:xfrm>
            <a:off x="8241631" y="2971800"/>
            <a:ext cx="2438400" cy="197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MY" b="0" i="0" u="none" strike="noStrike" kern="1200" cap="none" spc="0" normalizeH="0" baseline="0" noProof="0" dirty="0">
                <a:ln>
                  <a:noFill/>
                </a:ln>
                <a:solidFill>
                  <a:srgbClr val="012169"/>
                </a:solidFill>
                <a:effectLst/>
                <a:uLnTx/>
                <a:uFillTx/>
                <a:latin typeface="Montserrat"/>
                <a:ea typeface="+mn-ea"/>
                <a:cs typeface="+mn-cs"/>
              </a:rPr>
              <a:t>Create a Care Notebook!</a:t>
            </a:r>
          </a:p>
        </p:txBody>
      </p:sp>
      <p:sp>
        <p:nvSpPr>
          <p:cNvPr id="35" name="Rectangle: Top Corners Rounded 34">
            <a:extLst>
              <a:ext uri="{FF2B5EF4-FFF2-40B4-BE49-F238E27FC236}">
                <a16:creationId xmlns:a16="http://schemas.microsoft.com/office/drawing/2014/main" id="{137C66AE-E222-4E88-8ADB-077BB70D6FF6}"/>
              </a:ext>
            </a:extLst>
          </p:cNvPr>
          <p:cNvSpPr/>
          <p:nvPr/>
        </p:nvSpPr>
        <p:spPr>
          <a:xfrm>
            <a:off x="8241631" y="2394946"/>
            <a:ext cx="2438400" cy="573608"/>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03</a:t>
            </a:r>
          </a:p>
        </p:txBody>
      </p:sp>
    </p:spTree>
    <p:extLst>
      <p:ext uri="{BB962C8B-B14F-4D97-AF65-F5344CB8AC3E}">
        <p14:creationId xmlns:p14="http://schemas.microsoft.com/office/powerpoint/2010/main" val="13709155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612648" y="1078992"/>
            <a:ext cx="6268770" cy="1536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800" b="0" i="0" u="none" strike="noStrike" cap="none" spc="0" normalizeH="0" baseline="0" noProof="0">
                <a:ln>
                  <a:noFill/>
                </a:ln>
                <a:effectLst/>
                <a:uLnTx/>
                <a:uFillTx/>
              </a:rPr>
              <a:t>Medical Home </a:t>
            </a:r>
          </a:p>
          <a:p>
            <a:pPr marL="0" marR="0" lvl="0" indent="0" algn="l" fontAlgn="auto">
              <a:spcAft>
                <a:spcPts val="600"/>
              </a:spcAft>
              <a:buClrTx/>
              <a:buSzTx/>
              <a:tabLst/>
              <a:defRPr/>
            </a:pPr>
            <a:r>
              <a:rPr kumimoji="0" lang="en-US" sz="4800" b="0" i="0" u="none" strike="noStrike" cap="none" spc="0" normalizeH="0" baseline="0" noProof="0">
                <a:ln>
                  <a:noFill/>
                </a:ln>
                <a:effectLst/>
                <a:uLnTx/>
                <a:uFillTx/>
              </a:rPr>
              <a:t>Care Notebook</a:t>
            </a:r>
          </a:p>
        </p:txBody>
      </p:sp>
      <p:sp>
        <p:nvSpPr>
          <p:cNvPr id="87"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extBox 3"/>
          <p:cNvSpPr txBox="1"/>
          <p:nvPr/>
        </p:nvSpPr>
        <p:spPr>
          <a:xfrm>
            <a:off x="615458" y="3355848"/>
            <a:ext cx="6268770" cy="282549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200" dirty="0"/>
              <a:t>An individualized notebook that is utilized to ensure care received is coordinated, comprehensive and continuous.</a:t>
            </a:r>
          </a:p>
        </p:txBody>
      </p:sp>
      <p:pic>
        <p:nvPicPr>
          <p:cNvPr id="88" name="Picture 87" descr="Stack of magazines on table">
            <a:extLst>
              <a:ext uri="{FF2B5EF4-FFF2-40B4-BE49-F238E27FC236}">
                <a16:creationId xmlns:a16="http://schemas.microsoft.com/office/drawing/2014/main" id="{47305745-DD5A-080D-82D2-6CFE9037824A}"/>
              </a:ext>
            </a:extLst>
          </p:cNvPr>
          <p:cNvPicPr>
            <a:picLocks noChangeAspect="1"/>
          </p:cNvPicPr>
          <p:nvPr/>
        </p:nvPicPr>
        <p:blipFill>
          <a:blip r:embed="rId3"/>
          <a:srcRect l="44397" r="11726" b="-1"/>
          <a:stretch/>
        </p:blipFill>
        <p:spPr>
          <a:xfrm>
            <a:off x="7684006" y="10"/>
            <a:ext cx="4507993" cy="6857990"/>
          </a:xfrm>
          <a:prstGeom prst="rect">
            <a:avLst/>
          </a:prstGeom>
        </p:spPr>
      </p:pic>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6244708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12169"/>
                </a:solidFill>
                <a:effectLst/>
                <a:uLnTx/>
                <a:uFillTx/>
                <a:latin typeface="Montserrat"/>
                <a:ea typeface="+mn-ea"/>
                <a:cs typeface="+mn-cs"/>
              </a:rPr>
              <a:t>6+++++</a:t>
            </a:r>
          </a:p>
        </p:txBody>
      </p:sp>
      <p:sp>
        <p:nvSpPr>
          <p:cNvPr id="3" name="Rectangle 2">
            <a:extLst>
              <a:ext uri="{FF2B5EF4-FFF2-40B4-BE49-F238E27FC236}">
                <a16:creationId xmlns:a16="http://schemas.microsoft.com/office/drawing/2014/main" id="{AC8796EE-A06B-460B-AA0C-C8B6C686AB27}"/>
              </a:ext>
            </a:extLst>
          </p:cNvPr>
          <p:cNvSpPr/>
          <p:nvPr/>
        </p:nvSpPr>
        <p:spPr>
          <a:xfrm>
            <a:off x="620490" y="872560"/>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402D7909-738A-44C9-BC28-8609EFD38B0A}"/>
              </a:ext>
            </a:extLst>
          </p:cNvPr>
          <p:cNvSpPr txBox="1"/>
          <p:nvPr/>
        </p:nvSpPr>
        <p:spPr>
          <a:xfrm>
            <a:off x="1156196" y="3152622"/>
            <a:ext cx="987962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3200" b="0" i="0" u="none" strike="noStrike" kern="1200" cap="none" spc="0" normalizeH="0" baseline="0" noProof="0" dirty="0">
                <a:ln>
                  <a:noFill/>
                </a:ln>
                <a:solidFill>
                  <a:srgbClr val="012169"/>
                </a:solidFill>
                <a:effectLst/>
                <a:uLnTx/>
                <a:uFillTx/>
                <a:latin typeface="Montserrat ExtraBold"/>
                <a:ea typeface="+mn-ea"/>
                <a:cs typeface="+mn-cs"/>
              </a:rPr>
              <a:t>Working Together toward Coordinated Care</a:t>
            </a:r>
          </a:p>
        </p:txBody>
      </p:sp>
      <p:sp>
        <p:nvSpPr>
          <p:cNvPr id="5" name="TextBox 4">
            <a:extLst>
              <a:ext uri="{FF2B5EF4-FFF2-40B4-BE49-F238E27FC236}">
                <a16:creationId xmlns:a16="http://schemas.microsoft.com/office/drawing/2014/main" id="{80AC7DBD-DCDC-4B04-B1F4-83DB71F72AAA}"/>
              </a:ext>
            </a:extLst>
          </p:cNvPr>
          <p:cNvSpPr txBox="1"/>
          <p:nvPr/>
        </p:nvSpPr>
        <p:spPr>
          <a:xfrm>
            <a:off x="2893038" y="3799094"/>
            <a:ext cx="640592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2169"/>
                </a:solidFill>
                <a:effectLst/>
                <a:uLnTx/>
                <a:uFillTx/>
                <a:latin typeface="Montserrat"/>
                <a:ea typeface="+mn-ea"/>
                <a:cs typeface="+mn-cs"/>
              </a:rPr>
              <a:t>the Care Notebook in the School Setting</a:t>
            </a:r>
            <a:endParaRPr kumimoji="0" lang="en-MY" sz="2400" b="0" i="0" u="none" strike="noStrike" kern="1200" cap="none" spc="0" normalizeH="0" baseline="0" noProof="0" dirty="0">
              <a:ln>
                <a:noFill/>
              </a:ln>
              <a:solidFill>
                <a:srgbClr val="012169"/>
              </a:solidFill>
              <a:effectLst/>
              <a:uLnTx/>
              <a:uFillTx/>
              <a:latin typeface="Montserrat"/>
              <a:ea typeface="+mn-ea"/>
              <a:cs typeface="+mn-cs"/>
            </a:endParaRPr>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76498" y="4648200"/>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979524" y="4874800"/>
            <a:ext cx="10254730"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12169"/>
                </a:solidFill>
                <a:latin typeface="Montserrat"/>
                <a:ea typeface="+mn-ea"/>
                <a:cs typeface="+mn-cs"/>
              </a:rPr>
              <a:t>Missouri Department of Health and Senior Services, Special Health Care Needs Family Partnership</a:t>
            </a:r>
            <a:endParaRPr kumimoji="0" lang="en-US" sz="16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Tri-County Health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012169"/>
                </a:solidFill>
                <a:latin typeface="Montserrat"/>
                <a:ea typeface="+mn-ea"/>
                <a:cs typeface="+mn-cs"/>
              </a:rPr>
              <a:t>02/21/2025</a:t>
            </a:r>
            <a:endParaRPr kumimoji="0" lang="en-MY" sz="16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655320" y="429030"/>
            <a:ext cx="2834640" cy="545758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Medical Home </a:t>
            </a:r>
          </a:p>
          <a:p>
            <a:pPr marL="0" marR="0" lvl="0" indent="0" algn="l" fontAlgn="auto">
              <a:spcAft>
                <a:spcPts val="600"/>
              </a:spcAft>
              <a:buClrTx/>
              <a:buSzTx/>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Care Notebook</a:t>
            </a:r>
          </a:p>
        </p:txBody>
      </p:sp>
      <p:sp>
        <p:nvSpPr>
          <p:cNvPr id="83" name="Rectangle 8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9" name="Rectangle 88">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90" name="TextBox 3">
            <a:extLst>
              <a:ext uri="{FF2B5EF4-FFF2-40B4-BE49-F238E27FC236}">
                <a16:creationId xmlns:a16="http://schemas.microsoft.com/office/drawing/2014/main" id="{D14F4BD5-2937-7694-2757-CFDB7C6B37B3}"/>
              </a:ext>
            </a:extLst>
          </p:cNvPr>
          <p:cNvGraphicFramePr/>
          <p:nvPr>
            <p:extLst>
              <p:ext uri="{D42A27DB-BD31-4B8C-83A1-F6EECF244321}">
                <p14:modId xmlns:p14="http://schemas.microsoft.com/office/powerpoint/2010/main" val="3082851404"/>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4571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876693" y="741391"/>
            <a:ext cx="5219307" cy="16162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3200" b="0" i="0" u="none" strike="noStrike" kern="1200" cap="none" spc="0" normalizeH="0" baseline="0" noProof="0">
                <a:ln>
                  <a:noFill/>
                </a:ln>
                <a:solidFill>
                  <a:schemeClr val="tx1"/>
                </a:solidFill>
                <a:effectLst/>
                <a:uLnTx/>
                <a:uFillTx/>
                <a:latin typeface="+mj-lt"/>
                <a:ea typeface="+mj-ea"/>
                <a:cs typeface="+mj-cs"/>
              </a:rPr>
              <a:t>Why a Care Notebook Impacts Education</a:t>
            </a:r>
          </a:p>
        </p:txBody>
      </p:sp>
      <p:sp>
        <p:nvSpPr>
          <p:cNvPr id="11" name="TextBox 3"/>
          <p:cNvSpPr txBox="1"/>
          <p:nvPr/>
        </p:nvSpPr>
        <p:spPr>
          <a:xfrm>
            <a:off x="876692" y="2533476"/>
            <a:ext cx="5219307" cy="353741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900" b="0" i="0" dirty="0">
                <a:effectLst/>
              </a:rPr>
              <a:t>This tool follows the child to ensure all who interact with the child have access to a knowledge base to ensure the best care and education for the child</a:t>
            </a:r>
          </a:p>
          <a:p>
            <a:pPr indent="-228600">
              <a:lnSpc>
                <a:spcPct val="90000"/>
              </a:lnSpc>
              <a:spcAft>
                <a:spcPts val="600"/>
              </a:spcAft>
              <a:buFont typeface="Arial" panose="020B0604020202020204" pitchFamily="34" charset="0"/>
              <a:buChar char="•"/>
            </a:pPr>
            <a:endParaRPr lang="en-US" sz="1900" dirty="0"/>
          </a:p>
          <a:p>
            <a:pPr marL="457200" indent="-228600">
              <a:lnSpc>
                <a:spcPct val="90000"/>
              </a:lnSpc>
              <a:spcAft>
                <a:spcPts val="600"/>
              </a:spcAft>
              <a:buFont typeface="Arial" panose="020B0604020202020204" pitchFamily="34" charset="0"/>
              <a:buChar char="•"/>
            </a:pPr>
            <a:r>
              <a:rPr lang="en-US" sz="1900" dirty="0"/>
              <a:t>Follows the child between services and schools </a:t>
            </a:r>
          </a:p>
          <a:p>
            <a:pPr marL="457200" indent="-228600">
              <a:lnSpc>
                <a:spcPct val="90000"/>
              </a:lnSpc>
              <a:spcAft>
                <a:spcPts val="600"/>
              </a:spcAft>
              <a:buFont typeface="Arial" panose="020B0604020202020204" pitchFamily="34" charset="0"/>
              <a:buChar char="•"/>
            </a:pPr>
            <a:r>
              <a:rPr lang="en-US" sz="1900" dirty="0"/>
              <a:t>Keeps information organized and easy to find</a:t>
            </a:r>
          </a:p>
          <a:p>
            <a:pPr marL="457200" indent="-228600">
              <a:lnSpc>
                <a:spcPct val="90000"/>
              </a:lnSpc>
              <a:spcAft>
                <a:spcPts val="600"/>
              </a:spcAft>
              <a:buFont typeface="Arial" panose="020B0604020202020204" pitchFamily="34" charset="0"/>
              <a:buChar char="•"/>
            </a:pPr>
            <a:r>
              <a:rPr lang="en-US" sz="1900" dirty="0"/>
              <a:t>Provides people who care for the child need to know information</a:t>
            </a:r>
          </a:p>
        </p:txBody>
      </p:sp>
      <p:pic>
        <p:nvPicPr>
          <p:cNvPr id="88" name="Picture 87" descr="Stack of magazines on table">
            <a:extLst>
              <a:ext uri="{FF2B5EF4-FFF2-40B4-BE49-F238E27FC236}">
                <a16:creationId xmlns:a16="http://schemas.microsoft.com/office/drawing/2014/main" id="{47305745-DD5A-080D-82D2-6CFE9037824A}"/>
              </a:ext>
            </a:extLst>
          </p:cNvPr>
          <p:cNvPicPr>
            <a:picLocks noChangeAspect="1"/>
          </p:cNvPicPr>
          <p:nvPr/>
        </p:nvPicPr>
        <p:blipFill>
          <a:blip r:embed="rId3"/>
          <a:srcRect l="44397" r="11726" b="-1"/>
          <a:stretch/>
        </p:blipFill>
        <p:spPr>
          <a:xfrm>
            <a:off x="7408168" y="787114"/>
            <a:ext cx="3473165" cy="5283772"/>
          </a:xfrm>
          <a:prstGeom prst="rect">
            <a:avLst/>
          </a:prstGeom>
        </p:spPr>
      </p:pic>
      <p:grpSp>
        <p:nvGrpSpPr>
          <p:cNvPr id="99" name="Group 9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0" name="Rectangle 9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00728779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nvSpPr>
        <p:spPr>
          <a:xfrm>
            <a:off x="6657715" y="467271"/>
            <a:ext cx="4195674" cy="2052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3900" b="0" i="0" u="none" strike="noStrike" cap="none" spc="0" normalizeH="0" baseline="0" noProof="0">
                <a:ln>
                  <a:noFill/>
                </a:ln>
                <a:effectLst/>
                <a:uLnTx/>
                <a:uFillTx/>
              </a:rPr>
              <a:t>Care Notebook for School Counselors</a:t>
            </a:r>
          </a:p>
        </p:txBody>
      </p:sp>
      <p:sp>
        <p:nvSpPr>
          <p:cNvPr id="108" name="Oval 10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descr="Stack of magazines on table">
            <a:extLst>
              <a:ext uri="{FF2B5EF4-FFF2-40B4-BE49-F238E27FC236}">
                <a16:creationId xmlns:a16="http://schemas.microsoft.com/office/drawing/2014/main" id="{47305745-DD5A-080D-82D2-6CFE9037824A}"/>
              </a:ext>
            </a:extLst>
          </p:cNvPr>
          <p:cNvPicPr>
            <a:picLocks noChangeAspect="1"/>
          </p:cNvPicPr>
          <p:nvPr/>
        </p:nvPicPr>
        <p:blipFill>
          <a:blip r:embed="rId3"/>
          <a:srcRect l="33250" r="-2"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1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1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1" name="TextBox 3"/>
          <p:cNvSpPr txBox="1"/>
          <p:nvPr/>
        </p:nvSpPr>
        <p:spPr>
          <a:xfrm>
            <a:off x="6657715" y="2990818"/>
            <a:ext cx="4195673" cy="291387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400" dirty="0">
                <a:solidFill>
                  <a:schemeClr val="tx1">
                    <a:alpha val="80000"/>
                  </a:schemeClr>
                </a:solidFill>
              </a:rPr>
              <a:t>Providing a place to record and organize information about students, including counseling notes, case concerns, and more</a:t>
            </a:r>
          </a:p>
          <a:p>
            <a:pPr indent="-228600">
              <a:lnSpc>
                <a:spcPct val="90000"/>
              </a:lnSpc>
              <a:spcAft>
                <a:spcPts val="600"/>
              </a:spcAft>
              <a:buFont typeface="Arial" panose="020B0604020202020204" pitchFamily="34" charset="0"/>
              <a:buChar char="•"/>
            </a:pPr>
            <a:endParaRPr lang="en-US" sz="1400" dirty="0">
              <a:solidFill>
                <a:schemeClr val="tx1">
                  <a:alpha val="80000"/>
                </a:schemeClr>
              </a:solidFill>
            </a:endParaRPr>
          </a:p>
          <a:p>
            <a:pPr marL="457200" indent="-228600">
              <a:lnSpc>
                <a:spcPct val="90000"/>
              </a:lnSpc>
              <a:spcAft>
                <a:spcPts val="600"/>
              </a:spcAft>
              <a:buFont typeface="Arial" panose="020B0604020202020204" pitchFamily="34" charset="0"/>
              <a:buChar char="•"/>
            </a:pPr>
            <a:r>
              <a:rPr lang="en-US" sz="1400" dirty="0">
                <a:solidFill>
                  <a:schemeClr val="tx1">
                    <a:alpha val="80000"/>
                  </a:schemeClr>
                </a:solidFill>
              </a:rPr>
              <a:t>List the names and contact information of mental, behavioral, or emotional health counselors</a:t>
            </a:r>
          </a:p>
          <a:p>
            <a:pPr marL="457200" indent="-228600">
              <a:lnSpc>
                <a:spcPct val="90000"/>
              </a:lnSpc>
              <a:spcAft>
                <a:spcPts val="600"/>
              </a:spcAft>
              <a:buFont typeface="Arial" panose="020B0604020202020204" pitchFamily="34" charset="0"/>
              <a:buChar char="•"/>
            </a:pPr>
            <a:r>
              <a:rPr lang="en-US" sz="1400" dirty="0">
                <a:solidFill>
                  <a:schemeClr val="tx1">
                    <a:alpha val="80000"/>
                  </a:schemeClr>
                </a:solidFill>
              </a:rPr>
              <a:t>Record details about counseling sessions, such as notes and case concerns</a:t>
            </a:r>
          </a:p>
          <a:p>
            <a:pPr marL="457200" indent="-228600">
              <a:lnSpc>
                <a:spcPct val="90000"/>
              </a:lnSpc>
              <a:spcAft>
                <a:spcPts val="600"/>
              </a:spcAft>
              <a:buFont typeface="Arial" panose="020B0604020202020204" pitchFamily="34" charset="0"/>
              <a:buChar char="•"/>
            </a:pPr>
            <a:r>
              <a:rPr lang="en-US" sz="1400" dirty="0">
                <a:solidFill>
                  <a:schemeClr val="tx1">
                    <a:alpha val="80000"/>
                  </a:schemeClr>
                </a:solidFill>
              </a:rPr>
              <a:t> Use the notebook to plan for, organize, and track client sessions</a:t>
            </a:r>
          </a:p>
        </p:txBody>
      </p:sp>
      <p:sp>
        <p:nvSpPr>
          <p:cNvPr id="11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1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29415971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56">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39" name="Rectangle 138">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2" name="Rectangle 141">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1153618" y="1239927"/>
            <a:ext cx="4485182" cy="468058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Care Notebook for School Nurses</a:t>
            </a:r>
          </a:p>
        </p:txBody>
      </p:sp>
      <p:sp>
        <p:nvSpPr>
          <p:cNvPr id="11" name="TextBox 3"/>
          <p:cNvSpPr txBox="1"/>
          <p:nvPr/>
        </p:nvSpPr>
        <p:spPr>
          <a:xfrm>
            <a:off x="5901575" y="1167677"/>
            <a:ext cx="4971824" cy="468058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dirty="0"/>
              <a:t>Providing a place to keep track of student health information and care provided by the nurse.</a:t>
            </a:r>
          </a:p>
          <a:p>
            <a:pPr marL="457200" indent="-228600">
              <a:lnSpc>
                <a:spcPct val="90000"/>
              </a:lnSpc>
              <a:spcAft>
                <a:spcPts val="600"/>
              </a:spcAft>
              <a:buFont typeface="Arial" panose="020B0604020202020204" pitchFamily="34" charset="0"/>
              <a:buChar char="•"/>
            </a:pPr>
            <a:r>
              <a:rPr lang="en-US" sz="2000" dirty="0"/>
              <a:t>Coordinate care with families and health care providers</a:t>
            </a:r>
          </a:p>
          <a:p>
            <a:pPr marL="457200" indent="-228600">
              <a:lnSpc>
                <a:spcPct val="90000"/>
              </a:lnSpc>
              <a:spcAft>
                <a:spcPts val="600"/>
              </a:spcAft>
              <a:buFont typeface="Arial" panose="020B0604020202020204" pitchFamily="34" charset="0"/>
              <a:buChar char="•"/>
            </a:pPr>
            <a:r>
              <a:rPr lang="en-US" sz="2000" dirty="0"/>
              <a:t>Document the services provided</a:t>
            </a:r>
          </a:p>
          <a:p>
            <a:pPr marL="457200" indent="-228600">
              <a:lnSpc>
                <a:spcPct val="90000"/>
              </a:lnSpc>
              <a:spcAft>
                <a:spcPts val="600"/>
              </a:spcAft>
              <a:buFont typeface="Arial" panose="020B0604020202020204" pitchFamily="34" charset="0"/>
              <a:buChar char="•"/>
            </a:pPr>
            <a:r>
              <a:rPr lang="en-US" sz="2000" dirty="0"/>
              <a:t>Easy to find Emergency Plans</a:t>
            </a:r>
          </a:p>
          <a:p>
            <a:pPr marL="457200" indent="-228600">
              <a:lnSpc>
                <a:spcPct val="90000"/>
              </a:lnSpc>
              <a:spcAft>
                <a:spcPts val="600"/>
              </a:spcAft>
              <a:buFont typeface="Arial" panose="020B0604020202020204" pitchFamily="34" charset="0"/>
              <a:buChar char="•"/>
            </a:pPr>
            <a:r>
              <a:rPr lang="en-US" sz="2000" dirty="0"/>
              <a:t>Comprehensive Information Source</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6790013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61">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930190" y="1237388"/>
            <a:ext cx="4372949" cy="43825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Care Notebook for Special Accommodations </a:t>
            </a:r>
          </a:p>
        </p:txBody>
      </p:sp>
      <p:grpSp>
        <p:nvGrpSpPr>
          <p:cNvPr id="164" name="Group 16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65" name="Rectangle 16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Rectangle 16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p:cNvSpPr txBox="1"/>
          <p:nvPr/>
        </p:nvSpPr>
        <p:spPr>
          <a:xfrm>
            <a:off x="6126052" y="1308897"/>
            <a:ext cx="5260848" cy="438258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dirty="0"/>
              <a:t>A child with special needs may have unique accommodation needs</a:t>
            </a:r>
          </a:p>
          <a:p>
            <a:pPr indent="-228600">
              <a:lnSpc>
                <a:spcPct val="90000"/>
              </a:lnSpc>
              <a:spcAft>
                <a:spcPts val="600"/>
              </a:spcAft>
              <a:buFont typeface="Arial" panose="020B0604020202020204" pitchFamily="34" charset="0"/>
              <a:buChar char="•"/>
            </a:pPr>
            <a:endParaRPr lang="en-US" sz="2000" dirty="0"/>
          </a:p>
          <a:p>
            <a:pPr marL="457200" indent="-228600">
              <a:lnSpc>
                <a:spcPct val="90000"/>
              </a:lnSpc>
              <a:spcAft>
                <a:spcPts val="600"/>
              </a:spcAft>
              <a:buFont typeface="Arial" panose="020B0604020202020204" pitchFamily="34" charset="0"/>
              <a:buChar char="•"/>
            </a:pPr>
            <a:r>
              <a:rPr lang="en-US" sz="2000" dirty="0"/>
              <a:t>Guided assistance to use School transportation</a:t>
            </a:r>
          </a:p>
          <a:p>
            <a:pPr marL="457200" indent="-228600">
              <a:lnSpc>
                <a:spcPct val="90000"/>
              </a:lnSpc>
              <a:spcAft>
                <a:spcPts val="600"/>
              </a:spcAft>
              <a:buFont typeface="Arial" panose="020B0604020202020204" pitchFamily="34" charset="0"/>
              <a:buChar char="•"/>
            </a:pPr>
            <a:r>
              <a:rPr lang="en-US" sz="2000" dirty="0"/>
              <a:t>Special Seating on School Transportation</a:t>
            </a:r>
          </a:p>
          <a:p>
            <a:pPr marL="457200" indent="-228600">
              <a:lnSpc>
                <a:spcPct val="90000"/>
              </a:lnSpc>
              <a:spcAft>
                <a:spcPts val="600"/>
              </a:spcAft>
              <a:buFont typeface="Arial" panose="020B0604020202020204" pitchFamily="34" charset="0"/>
              <a:buChar char="•"/>
            </a:pPr>
            <a:r>
              <a:rPr lang="en-US" sz="2000" dirty="0"/>
              <a:t>Medical Equipment that must be maintained during transfer</a:t>
            </a:r>
          </a:p>
          <a:p>
            <a:pPr marL="457200" indent="-228600">
              <a:lnSpc>
                <a:spcPct val="90000"/>
              </a:lnSpc>
              <a:spcAft>
                <a:spcPts val="600"/>
              </a:spcAft>
              <a:buFont typeface="Arial" panose="020B0604020202020204" pitchFamily="34" charset="0"/>
              <a:buChar char="•"/>
            </a:pPr>
            <a:r>
              <a:rPr lang="en-US" sz="2000" dirty="0"/>
              <a:t>Assistive devices and how they work </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27545327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 name="Rectangle 172">
            <a:extLst>
              <a:ext uri="{FF2B5EF4-FFF2-40B4-BE49-F238E27FC236}">
                <a16:creationId xmlns:a16="http://schemas.microsoft.com/office/drawing/2014/main" id="{C89ECBDA-51E6-4484-8F25-E777102F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6749" y="720952"/>
            <a:ext cx="6959544" cy="5545704"/>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Title 1"/>
          <p:cNvSpPr>
            <a:spLocks noGrp="1"/>
          </p:cNvSpPr>
          <p:nvPr/>
        </p:nvSpPr>
        <p:spPr>
          <a:xfrm>
            <a:off x="5638800" y="720952"/>
            <a:ext cx="4609621" cy="16319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Care Notebook for </a:t>
            </a:r>
            <a:r>
              <a:rPr lang="en-US" sz="3700" kern="1200" dirty="0">
                <a:solidFill>
                  <a:schemeClr val="tx1"/>
                </a:solidFill>
                <a:latin typeface="+mj-lt"/>
                <a:ea typeface="+mj-ea"/>
                <a:cs typeface="+mj-cs"/>
              </a:rPr>
              <a:t>IEP Services</a:t>
            </a:r>
            <a:endParaRPr kumimoji="0" lang="en-US" sz="3700" b="0" i="0" u="none" strike="noStrike" kern="1200" cap="none" spc="0" normalizeH="0" baseline="0" noProof="0" dirty="0">
              <a:ln>
                <a:noFill/>
              </a:ln>
              <a:solidFill>
                <a:schemeClr val="tx1"/>
              </a:solidFill>
              <a:effectLst/>
              <a:uLnTx/>
              <a:uFillTx/>
              <a:latin typeface="+mj-lt"/>
              <a:ea typeface="+mj-ea"/>
              <a:cs typeface="+mj-cs"/>
            </a:endParaRPr>
          </a:p>
        </p:txBody>
      </p:sp>
      <p:pic>
        <p:nvPicPr>
          <p:cNvPr id="175" name="Graphic 174" descr="Classroom">
            <a:extLst>
              <a:ext uri="{FF2B5EF4-FFF2-40B4-BE49-F238E27FC236}">
                <a16:creationId xmlns:a16="http://schemas.microsoft.com/office/drawing/2014/main" id="{C364EF52-DC9F-A554-9D60-BED8E9C2E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338" y="1422345"/>
            <a:ext cx="4015954" cy="4015954"/>
          </a:xfrm>
          <a:prstGeom prst="rect">
            <a:avLst/>
          </a:prstGeom>
        </p:spPr>
      </p:pic>
      <p:sp>
        <p:nvSpPr>
          <p:cNvPr id="11" name="TextBox 3"/>
          <p:cNvSpPr txBox="1"/>
          <p:nvPr/>
        </p:nvSpPr>
        <p:spPr>
          <a:xfrm>
            <a:off x="5638800" y="2629920"/>
            <a:ext cx="3978442" cy="2419711"/>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dirty="0"/>
              <a:t>Providing a place to record and track IEP’s </a:t>
            </a:r>
          </a:p>
          <a:p>
            <a:pPr indent="-228600">
              <a:lnSpc>
                <a:spcPct val="90000"/>
              </a:lnSpc>
              <a:spcAft>
                <a:spcPts val="600"/>
              </a:spcAft>
              <a:buFont typeface="Arial" panose="020B0604020202020204" pitchFamily="34" charset="0"/>
              <a:buChar char="•"/>
            </a:pPr>
            <a:endParaRPr lang="en-US" sz="1600" dirty="0"/>
          </a:p>
          <a:p>
            <a:pPr marL="457200" indent="-228600">
              <a:lnSpc>
                <a:spcPct val="90000"/>
              </a:lnSpc>
              <a:spcAft>
                <a:spcPts val="600"/>
              </a:spcAft>
              <a:buFont typeface="Arial" panose="020B0604020202020204" pitchFamily="34" charset="0"/>
              <a:buChar char="•"/>
            </a:pPr>
            <a:r>
              <a:rPr lang="en-US" sz="1600" dirty="0"/>
              <a:t>Document interventions, accommodations, or therapies</a:t>
            </a:r>
          </a:p>
          <a:p>
            <a:pPr marL="457200" indent="-228600">
              <a:lnSpc>
                <a:spcPct val="90000"/>
              </a:lnSpc>
              <a:spcAft>
                <a:spcPts val="600"/>
              </a:spcAft>
              <a:buFont typeface="Arial" panose="020B0604020202020204" pitchFamily="34" charset="0"/>
              <a:buChar char="•"/>
            </a:pPr>
            <a:r>
              <a:rPr lang="en-US" sz="1600" dirty="0"/>
              <a:t>Share Data between teachers and therapists </a:t>
            </a:r>
          </a:p>
          <a:p>
            <a:pPr marL="457200" indent="-228600">
              <a:lnSpc>
                <a:spcPct val="90000"/>
              </a:lnSpc>
              <a:spcAft>
                <a:spcPts val="600"/>
              </a:spcAft>
              <a:buFont typeface="Arial" panose="020B0604020202020204" pitchFamily="34" charset="0"/>
              <a:buChar char="•"/>
            </a:pPr>
            <a:r>
              <a:rPr lang="en-US" sz="1600" dirty="0"/>
              <a:t>Managing IEP goals, monitor progress, evaluate effectiveness</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0043560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nvSpPr>
        <p:spPr>
          <a:xfrm>
            <a:off x="5562600" y="830985"/>
            <a:ext cx="4977976" cy="1454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lang="en-US" sz="3300" dirty="0">
                <a:solidFill>
                  <a:schemeClr val="tx2"/>
                </a:solidFill>
              </a:rPr>
              <a:t>What else can a Care Notebook Include? </a:t>
            </a:r>
            <a:r>
              <a:rPr lang="en-US" sz="3300" i="1" dirty="0">
                <a:solidFill>
                  <a:schemeClr val="tx2"/>
                </a:solidFill>
              </a:rPr>
              <a:t>It’s Up to you!</a:t>
            </a:r>
            <a:endParaRPr kumimoji="0" lang="en-US" sz="3300" b="0" i="1" u="none" strike="noStrike" cap="none" spc="0" normalizeH="0" baseline="0" noProof="0" dirty="0">
              <a:ln>
                <a:noFill/>
              </a:ln>
              <a:solidFill>
                <a:schemeClr val="tx2"/>
              </a:solidFill>
              <a:effectLst/>
              <a:uLnTx/>
              <a:uFillTx/>
            </a:endParaRPr>
          </a:p>
        </p:txBody>
      </p:sp>
      <p:pic>
        <p:nvPicPr>
          <p:cNvPr id="88" name="Picture 87" descr="Stack of magazines on table">
            <a:extLst>
              <a:ext uri="{FF2B5EF4-FFF2-40B4-BE49-F238E27FC236}">
                <a16:creationId xmlns:a16="http://schemas.microsoft.com/office/drawing/2014/main" id="{47305745-DD5A-080D-82D2-6CFE9037824A}"/>
              </a:ext>
            </a:extLst>
          </p:cNvPr>
          <p:cNvPicPr>
            <a:picLocks noChangeAspect="1"/>
          </p:cNvPicPr>
          <p:nvPr/>
        </p:nvPicPr>
        <p:blipFill>
          <a:blip r:embed="rId3">
            <a:alphaModFix/>
          </a:blip>
          <a:srcRect l="34892" r="133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95" name="Group 94">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96" name="Freeform: Shape 95">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Freeform: Shape 96">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8" name="Freeform: Shape 97">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99" name="Freeform: Shape 98">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3"/>
          <p:cNvSpPr txBox="1"/>
          <p:nvPr/>
        </p:nvSpPr>
        <p:spPr>
          <a:xfrm>
            <a:off x="5562600" y="2415756"/>
            <a:ext cx="4977578" cy="363928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28600">
              <a:lnSpc>
                <a:spcPct val="90000"/>
              </a:lnSpc>
              <a:spcAft>
                <a:spcPts val="600"/>
              </a:spcAft>
              <a:buFont typeface="Arial" panose="020B0604020202020204" pitchFamily="34" charset="0"/>
              <a:buChar char="•"/>
            </a:pPr>
            <a:r>
              <a:rPr lang="en-US" b="0" i="0" dirty="0">
                <a:solidFill>
                  <a:schemeClr val="tx2"/>
                </a:solidFill>
                <a:effectLst/>
              </a:rPr>
              <a:t>Emergency Plans</a:t>
            </a:r>
          </a:p>
          <a:p>
            <a:pPr marL="457200" indent="-228600">
              <a:lnSpc>
                <a:spcPct val="90000"/>
              </a:lnSpc>
              <a:spcAft>
                <a:spcPts val="600"/>
              </a:spcAft>
              <a:buFont typeface="Arial" panose="020B0604020202020204" pitchFamily="34" charset="0"/>
              <a:buChar char="•"/>
            </a:pPr>
            <a:r>
              <a:rPr lang="en-US" dirty="0">
                <a:solidFill>
                  <a:schemeClr val="tx2"/>
                </a:solidFill>
              </a:rPr>
              <a:t>Medications</a:t>
            </a:r>
          </a:p>
          <a:p>
            <a:pPr marL="457200" indent="-228600">
              <a:lnSpc>
                <a:spcPct val="90000"/>
              </a:lnSpc>
              <a:spcAft>
                <a:spcPts val="600"/>
              </a:spcAft>
              <a:buFont typeface="Arial" panose="020B0604020202020204" pitchFamily="34" charset="0"/>
              <a:buChar char="•"/>
            </a:pPr>
            <a:r>
              <a:rPr lang="en-US" dirty="0">
                <a:solidFill>
                  <a:schemeClr val="tx2"/>
                </a:solidFill>
              </a:rPr>
              <a:t>Milestones</a:t>
            </a:r>
          </a:p>
          <a:p>
            <a:pPr marL="457200" indent="-228600">
              <a:lnSpc>
                <a:spcPct val="90000"/>
              </a:lnSpc>
              <a:spcAft>
                <a:spcPts val="600"/>
              </a:spcAft>
              <a:buFont typeface="Arial" panose="020B0604020202020204" pitchFamily="34" charset="0"/>
              <a:buChar char="•"/>
            </a:pPr>
            <a:r>
              <a:rPr lang="en-US" dirty="0">
                <a:solidFill>
                  <a:schemeClr val="tx2"/>
                </a:solidFill>
              </a:rPr>
              <a:t>Words and Gestures helpful in communicating with the child</a:t>
            </a:r>
          </a:p>
          <a:p>
            <a:pPr marL="457200" indent="-228600">
              <a:lnSpc>
                <a:spcPct val="90000"/>
              </a:lnSpc>
              <a:spcAft>
                <a:spcPts val="600"/>
              </a:spcAft>
              <a:buFont typeface="Arial" panose="020B0604020202020204" pitchFamily="34" charset="0"/>
              <a:buChar char="•"/>
            </a:pPr>
            <a:r>
              <a:rPr lang="en-US" dirty="0">
                <a:solidFill>
                  <a:schemeClr val="tx2"/>
                </a:solidFill>
              </a:rPr>
              <a:t>Questions and Answers between all Adults that have a responsibility towards the child</a:t>
            </a:r>
          </a:p>
          <a:p>
            <a:pPr marL="457200" indent="-228600">
              <a:lnSpc>
                <a:spcPct val="90000"/>
              </a:lnSpc>
              <a:spcAft>
                <a:spcPts val="600"/>
              </a:spcAft>
              <a:buFont typeface="Arial" panose="020B0604020202020204" pitchFamily="34" charset="0"/>
              <a:buChar char="•"/>
            </a:pPr>
            <a:r>
              <a:rPr lang="en-US" dirty="0">
                <a:solidFill>
                  <a:schemeClr val="tx2"/>
                </a:solidFill>
              </a:rPr>
              <a:t>Details disability or special need</a:t>
            </a:r>
          </a:p>
          <a:p>
            <a:pPr marL="457200" indent="-228600">
              <a:lnSpc>
                <a:spcPct val="90000"/>
              </a:lnSpc>
              <a:spcAft>
                <a:spcPts val="600"/>
              </a:spcAft>
              <a:buFont typeface="Arial" panose="020B0604020202020204" pitchFamily="34" charset="0"/>
              <a:buChar char="•"/>
            </a:pPr>
            <a:r>
              <a:rPr lang="en-US" dirty="0">
                <a:solidFill>
                  <a:schemeClr val="tx2"/>
                </a:solidFill>
              </a:rPr>
              <a:t>find the latest therapy report, school assessment, provider phone number, or documented moment of triumph</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93721162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nvSpPr>
        <p:spPr>
          <a:xfrm>
            <a:off x="5841950" y="1148937"/>
            <a:ext cx="3434180" cy="14152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r>
              <a:rPr lang="en-US" sz="3200" dirty="0"/>
              <a:t>Care Notebook</a:t>
            </a:r>
            <a:endParaRPr kumimoji="0" lang="en-US" sz="3200" b="0" i="0" u="none" strike="noStrike" cap="none" spc="0" normalizeH="0" baseline="0" noProof="0" dirty="0">
              <a:ln>
                <a:noFill/>
              </a:ln>
              <a:effectLst/>
              <a:uLnTx/>
              <a:uFillTx/>
            </a:endParaRPr>
          </a:p>
        </p:txBody>
      </p:sp>
      <p:pic>
        <p:nvPicPr>
          <p:cNvPr id="102" name="Picture 101" descr="Notebook and ballpen">
            <a:extLst>
              <a:ext uri="{FF2B5EF4-FFF2-40B4-BE49-F238E27FC236}">
                <a16:creationId xmlns:a16="http://schemas.microsoft.com/office/drawing/2014/main" id="{349645E5-30C7-59D1-E725-6033E4FB32F0}"/>
              </a:ext>
            </a:extLst>
          </p:cNvPr>
          <p:cNvPicPr>
            <a:picLocks noChangeAspect="1"/>
          </p:cNvPicPr>
          <p:nvPr/>
        </p:nvPicPr>
        <p:blipFill>
          <a:blip r:embed="rId3"/>
          <a:srcRect l="26295" r="-1" b="-1"/>
          <a:stretch/>
        </p:blipFill>
        <p:spPr>
          <a:xfrm>
            <a:off x="-9885" y="10"/>
            <a:ext cx="4962886" cy="6857990"/>
          </a:xfrm>
          <a:prstGeom prst="rect">
            <a:avLst/>
          </a:prstGeom>
        </p:spPr>
      </p:pic>
      <p:cxnSp>
        <p:nvCxnSpPr>
          <p:cNvPr id="106" name="Straight Connector 105">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3"/>
          <p:cNvSpPr txBox="1"/>
          <p:nvPr/>
        </p:nvSpPr>
        <p:spPr>
          <a:xfrm>
            <a:off x="5841950" y="2537838"/>
            <a:ext cx="5491580" cy="359901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700" dirty="0"/>
              <a:t>A Care Notebook is essential to help keep the information for the optimal care of a child organized. The Care Notebook is a place to keep all medical records, including appointments past and upcoming, therapies, counseling, medication, diagnosis and more. It is a place to document care, milestones, behaviors, special activities, emergency plans, transportation needs and much more. </a:t>
            </a:r>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34127930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a:xfrm>
            <a:off x="846221" y="694399"/>
            <a:ext cx="10515600" cy="886732"/>
          </a:xfrm>
        </p:spPr>
        <p:txBody>
          <a:bodyPr/>
          <a:lstStyle/>
          <a:p>
            <a:r>
              <a:rPr lang="en-MY" dirty="0"/>
              <a:t>How to Use a Care Notebook </a:t>
            </a:r>
          </a:p>
        </p:txBody>
      </p:sp>
      <p:sp>
        <p:nvSpPr>
          <p:cNvPr id="3" name="Subtitle 2">
            <a:extLst>
              <a:ext uri="{FF2B5EF4-FFF2-40B4-BE49-F238E27FC236}">
                <a16:creationId xmlns:a16="http://schemas.microsoft.com/office/drawing/2014/main" id="{2EE91F63-922A-4755-A4A3-061DD141B50B}"/>
              </a:ext>
            </a:extLst>
          </p:cNvPr>
          <p:cNvSpPr>
            <a:spLocks noGrp="1"/>
          </p:cNvSpPr>
          <p:nvPr>
            <p:ph type="subTitle" idx="1"/>
          </p:nvPr>
        </p:nvSpPr>
        <p:spPr>
          <a:xfrm>
            <a:off x="1520190" y="1451239"/>
            <a:ext cx="9144000" cy="436562"/>
          </a:xfrm>
        </p:spPr>
        <p:txBody>
          <a:bodyPr/>
          <a:lstStyle/>
          <a:p>
            <a:r>
              <a:rPr lang="en-MY" dirty="0"/>
              <a:t>Getting Started</a:t>
            </a:r>
          </a:p>
        </p:txBody>
      </p:sp>
      <p:sp>
        <p:nvSpPr>
          <p:cNvPr id="30" name="Rectangle 29">
            <a:extLst>
              <a:ext uri="{FF2B5EF4-FFF2-40B4-BE49-F238E27FC236}">
                <a16:creationId xmlns:a16="http://schemas.microsoft.com/office/drawing/2014/main" id="{95EB7C54-FB97-4E7D-B9B9-2E6E5DDE4957}"/>
              </a:ext>
            </a:extLst>
          </p:cNvPr>
          <p:cNvSpPr/>
          <p:nvPr/>
        </p:nvSpPr>
        <p:spPr>
          <a:xfrm>
            <a:off x="1524000" y="2971800"/>
            <a:ext cx="2438400" cy="19714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a:ea typeface="+mn-ea"/>
                <a:cs typeface="+mn-cs"/>
              </a:rPr>
              <a:t>Decide what is most important to share and collect information.</a:t>
            </a:r>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1528011" y="2398192"/>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01</a:t>
            </a:r>
          </a:p>
        </p:txBody>
      </p:sp>
      <p:sp>
        <p:nvSpPr>
          <p:cNvPr id="32" name="Rectangle 31">
            <a:extLst>
              <a:ext uri="{FF2B5EF4-FFF2-40B4-BE49-F238E27FC236}">
                <a16:creationId xmlns:a16="http://schemas.microsoft.com/office/drawing/2014/main" id="{83CEE78E-A497-4D55-A21E-BE4F38DA404B}"/>
              </a:ext>
            </a:extLst>
          </p:cNvPr>
          <p:cNvSpPr/>
          <p:nvPr/>
        </p:nvSpPr>
        <p:spPr>
          <a:xfrm>
            <a:off x="4884821" y="2979420"/>
            <a:ext cx="2438400" cy="19714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a:ea typeface="+mn-ea"/>
                <a:cs typeface="+mn-cs"/>
              </a:rPr>
              <a:t>Organize the notebook in a way that works for you.</a:t>
            </a: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4873190" y="2392886"/>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02</a:t>
            </a:r>
          </a:p>
        </p:txBody>
      </p:sp>
      <p:sp>
        <p:nvSpPr>
          <p:cNvPr id="34" name="Rectangle 33">
            <a:extLst>
              <a:ext uri="{FF2B5EF4-FFF2-40B4-BE49-F238E27FC236}">
                <a16:creationId xmlns:a16="http://schemas.microsoft.com/office/drawing/2014/main" id="{D0682CEC-2AC4-45A0-A083-2FB707A69577}"/>
              </a:ext>
            </a:extLst>
          </p:cNvPr>
          <p:cNvSpPr/>
          <p:nvPr/>
        </p:nvSpPr>
        <p:spPr>
          <a:xfrm>
            <a:off x="8245642" y="2979420"/>
            <a:ext cx="2438400" cy="197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12169"/>
                </a:solidFill>
                <a:effectLst/>
                <a:uLnTx/>
                <a:uFillTx/>
                <a:latin typeface="Montserrat"/>
                <a:ea typeface="+mn-ea"/>
                <a:cs typeface="+mn-cs"/>
              </a:rPr>
              <a:t>Take your notebook everywhere you go.</a:t>
            </a:r>
          </a:p>
        </p:txBody>
      </p:sp>
      <p:sp>
        <p:nvSpPr>
          <p:cNvPr id="35" name="Rectangle: Top Corners Rounded 34">
            <a:extLst>
              <a:ext uri="{FF2B5EF4-FFF2-40B4-BE49-F238E27FC236}">
                <a16:creationId xmlns:a16="http://schemas.microsoft.com/office/drawing/2014/main" id="{137C66AE-E222-4E88-8ADB-077BB70D6FF6}"/>
              </a:ext>
            </a:extLst>
          </p:cNvPr>
          <p:cNvSpPr/>
          <p:nvPr/>
        </p:nvSpPr>
        <p:spPr>
          <a:xfrm>
            <a:off x="8233211" y="2392886"/>
            <a:ext cx="2438400" cy="573608"/>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Step 03</a:t>
            </a:r>
          </a:p>
        </p:txBody>
      </p:sp>
    </p:spTree>
    <p:extLst>
      <p:ext uri="{BB962C8B-B14F-4D97-AF65-F5344CB8AC3E}">
        <p14:creationId xmlns:p14="http://schemas.microsoft.com/office/powerpoint/2010/main" val="183184141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1" name="Straight Connector 11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27A5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889100C-2465-1049-A8B2-9DA237645EE5}"/>
              </a:ext>
            </a:extLst>
          </p:cNvPr>
          <p:cNvPicPr>
            <a:picLocks noChangeAspect="1"/>
          </p:cNvPicPr>
          <p:nvPr/>
        </p:nvPicPr>
        <p:blipFill>
          <a:blip r:embed="rId3"/>
          <a:stretch>
            <a:fillRect/>
          </a:stretch>
        </p:blipFill>
        <p:spPr>
          <a:xfrm>
            <a:off x="4038601" y="444234"/>
            <a:ext cx="5542796" cy="5969531"/>
          </a:xfrm>
          <a:prstGeom prst="rect">
            <a:avLst/>
          </a:prstGeom>
        </p:spPr>
      </p:pic>
      <p:sp>
        <p:nvSpPr>
          <p:cNvPr id="6" name="Title 1"/>
          <p:cNvSpPr>
            <a:spLocks noGrp="1"/>
          </p:cNvSpPr>
          <p:nvPr/>
        </p:nvSpPr>
        <p:spPr>
          <a:xfrm>
            <a:off x="8153400" y="1128094"/>
            <a:ext cx="3434180" cy="14152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endParaRPr kumimoji="0" lang="en-US" sz="3200" b="0" i="0" u="none" strike="noStrike" cap="none" spc="0" normalizeH="0" baseline="0" noProof="0" dirty="0">
              <a:ln>
                <a:noFill/>
              </a:ln>
              <a:effectLst/>
              <a:uLnTx/>
              <a:uFillTx/>
            </a:endParaRPr>
          </a:p>
        </p:txBody>
      </p:sp>
      <p:sp>
        <p:nvSpPr>
          <p:cNvPr id="11" name="TextBox 3"/>
          <p:cNvSpPr txBox="1"/>
          <p:nvPr/>
        </p:nvSpPr>
        <p:spPr>
          <a:xfrm>
            <a:off x="8153400" y="2543364"/>
            <a:ext cx="3434180" cy="359901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endParaRPr lang="en-US" sz="1700" dirty="0"/>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24461974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p:txBody>
          <a:bodyPr/>
          <a:lstStyle/>
          <a:p>
            <a:r>
              <a:rPr lang="en-US" dirty="0"/>
              <a:t>What You will Learn</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p:txBody>
          <a:bodyPr/>
          <a:lstStyle/>
          <a:p>
            <a:r>
              <a:rPr lang="en-MY" dirty="0"/>
              <a:t>In the Next Hour</a:t>
            </a:r>
          </a:p>
        </p:txBody>
      </p:sp>
      <p:sp>
        <p:nvSpPr>
          <p:cNvPr id="4" name="Rectangle: Rounded Corners 3">
            <a:extLst>
              <a:ext uri="{FF2B5EF4-FFF2-40B4-BE49-F238E27FC236}">
                <a16:creationId xmlns:a16="http://schemas.microsoft.com/office/drawing/2014/main" id="{2F54EB2F-BD27-4832-B4ED-FA5CE56A9437}"/>
              </a:ext>
            </a:extLst>
          </p:cNvPr>
          <p:cNvSpPr/>
          <p:nvPr/>
        </p:nvSpPr>
        <p:spPr>
          <a:xfrm>
            <a:off x="2624137" y="1986551"/>
            <a:ext cx="6943725" cy="5307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History of Partnership</a:t>
            </a:r>
          </a:p>
        </p:txBody>
      </p:sp>
      <p:sp>
        <p:nvSpPr>
          <p:cNvPr id="23" name="Rectangle: Rounded Corners 22">
            <a:extLst>
              <a:ext uri="{FF2B5EF4-FFF2-40B4-BE49-F238E27FC236}">
                <a16:creationId xmlns:a16="http://schemas.microsoft.com/office/drawing/2014/main" id="{0F82EEA7-6D7F-4FA5-B45E-C636C184A314}"/>
              </a:ext>
            </a:extLst>
          </p:cNvPr>
          <p:cNvSpPr/>
          <p:nvPr/>
        </p:nvSpPr>
        <p:spPr>
          <a:xfrm>
            <a:off x="2624136" y="2919008"/>
            <a:ext cx="6943725" cy="5307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Medical Home</a:t>
            </a:r>
          </a:p>
        </p:txBody>
      </p:sp>
      <p:sp>
        <p:nvSpPr>
          <p:cNvPr id="24" name="Rectangle: Rounded Corners 23">
            <a:extLst>
              <a:ext uri="{FF2B5EF4-FFF2-40B4-BE49-F238E27FC236}">
                <a16:creationId xmlns:a16="http://schemas.microsoft.com/office/drawing/2014/main" id="{6637F7A2-58EB-434A-912D-5F1527437E8F}"/>
              </a:ext>
            </a:extLst>
          </p:cNvPr>
          <p:cNvSpPr/>
          <p:nvPr/>
        </p:nvSpPr>
        <p:spPr>
          <a:xfrm>
            <a:off x="2624136" y="3886200"/>
            <a:ext cx="6943725" cy="5307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a:solidFill>
                  <a:srgbClr val="FFFFFF"/>
                </a:solidFill>
                <a:latin typeface="Montserrat ExtraBold"/>
                <a:ea typeface="Open Sans SemiBold" panose="020B0706030804020204" pitchFamily="34" charset="0"/>
                <a:cs typeface="Open Sans SemiBold" panose="020B0706030804020204" pitchFamily="34" charset="0"/>
              </a:rPr>
              <a:t>Care Notebook</a:t>
            </a:r>
            <a:endParaRPr kumimoji="0" lang="en-US"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27" name="Rectangle: Rounded Corners 26">
            <a:extLst>
              <a:ext uri="{FF2B5EF4-FFF2-40B4-BE49-F238E27FC236}">
                <a16:creationId xmlns:a16="http://schemas.microsoft.com/office/drawing/2014/main" id="{9245E6EF-80A4-4714-BD02-3BE287E3117B}"/>
              </a:ext>
            </a:extLst>
          </p:cNvPr>
          <p:cNvSpPr/>
          <p:nvPr/>
        </p:nvSpPr>
        <p:spPr>
          <a:xfrm>
            <a:off x="2624137" y="4724400"/>
            <a:ext cx="6943725" cy="5307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Care Notebook in the School Setting</a:t>
            </a:r>
          </a:p>
        </p:txBody>
      </p:sp>
    </p:spTree>
    <p:extLst>
      <p:ext uri="{BB962C8B-B14F-4D97-AF65-F5344CB8AC3E}">
        <p14:creationId xmlns:p14="http://schemas.microsoft.com/office/powerpoint/2010/main" val="128641430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7F1946-2E28-182B-65A7-DE2687491EE5}"/>
              </a:ext>
            </a:extLst>
          </p:cNvPr>
          <p:cNvPicPr>
            <a:picLocks noChangeAspect="1"/>
          </p:cNvPicPr>
          <p:nvPr/>
        </p:nvPicPr>
        <p:blipFill>
          <a:blip r:embed="rId3"/>
          <a:stretch>
            <a:fillRect/>
          </a:stretch>
        </p:blipFill>
        <p:spPr>
          <a:xfrm>
            <a:off x="2406553" y="643466"/>
            <a:ext cx="7378893" cy="5571067"/>
          </a:xfrm>
          <a:prstGeom prst="rect">
            <a:avLst/>
          </a:prstGeom>
        </p:spPr>
      </p:pic>
      <p:sp>
        <p:nvSpPr>
          <p:cNvPr id="6" name="Title 1"/>
          <p:cNvSpPr>
            <a:spLocks noGrp="1"/>
          </p:cNvSpPr>
          <p:nvPr/>
        </p:nvSpPr>
        <p:spPr>
          <a:xfrm>
            <a:off x="8153400" y="1128094"/>
            <a:ext cx="3434180" cy="141527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fontAlgn="auto">
              <a:spcAft>
                <a:spcPts val="600"/>
              </a:spcAft>
              <a:buClrTx/>
              <a:buSzTx/>
              <a:tabLst/>
              <a:defRPr/>
            </a:pPr>
            <a:endParaRPr kumimoji="0" lang="en-US" sz="3200" b="0" i="0" u="none" strike="noStrike" cap="none" spc="0" normalizeH="0" baseline="0" noProof="0" dirty="0">
              <a:ln>
                <a:noFill/>
              </a:ln>
              <a:effectLst/>
              <a:uLnTx/>
              <a:uFillTx/>
            </a:endParaRPr>
          </a:p>
        </p:txBody>
      </p:sp>
      <p:sp>
        <p:nvSpPr>
          <p:cNvPr id="11" name="TextBox 3"/>
          <p:cNvSpPr txBox="1"/>
          <p:nvPr/>
        </p:nvSpPr>
        <p:spPr>
          <a:xfrm>
            <a:off x="8153400" y="2543364"/>
            <a:ext cx="3434180" cy="359901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endParaRPr lang="en-US" sz="1700" dirty="0"/>
          </a:p>
        </p:txBody>
      </p:sp>
      <p:sp>
        <p:nvSpPr>
          <p:cNvPr id="7" name="Rectangle 6">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4575233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267436" y="202983"/>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269882" y="410986"/>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626025" y="2577520"/>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ea typeface="+mn-ea"/>
                <a:cs typeface="+mn-cs"/>
              </a:rPr>
              <a:t>QUESTIONS?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5214" y="330542"/>
            <a:ext cx="1599082" cy="1599082"/>
          </a:xfrm>
          <a:prstGeom prst="rect">
            <a:avLst/>
          </a:prstGeom>
        </p:spPr>
      </p:pic>
      <p:sp>
        <p:nvSpPr>
          <p:cNvPr id="11" name="TextBox 10">
            <a:extLst>
              <a:ext uri="{FF2B5EF4-FFF2-40B4-BE49-F238E27FC236}">
                <a16:creationId xmlns:a16="http://schemas.microsoft.com/office/drawing/2014/main" id="{8199822C-EEB9-4DC2-856A-197BE8CFC72B}"/>
              </a:ext>
            </a:extLst>
          </p:cNvPr>
          <p:cNvSpPr txBox="1"/>
          <p:nvPr/>
        </p:nvSpPr>
        <p:spPr>
          <a:xfrm>
            <a:off x="8020229" y="4360921"/>
            <a:ext cx="27816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ontserrat"/>
                <a:ea typeface="+mn-ea"/>
                <a:cs typeface="+mn-cs"/>
                <a:hlinkClick r:id="rId3">
                  <a:extLst>
                    <a:ext uri="{A12FA001-AC4F-418D-AE19-62706E023703}">
                      <ahyp:hlinkClr xmlns:ahyp="http://schemas.microsoft.com/office/drawing/2018/hyperlinkcolor" val="tx"/>
                    </a:ext>
                  </a:extLst>
                </a:hlinkClick>
              </a:rPr>
              <a:t>Pat.fox@health.mo.gov</a:t>
            </a:r>
            <a:r>
              <a:rPr kumimoji="0" lang="en-US" sz="1400" b="0" i="0" u="none" strike="noStrike" kern="1200" cap="none" spc="0" normalizeH="0" baseline="0" noProof="0" dirty="0">
                <a:ln>
                  <a:noFill/>
                </a:ln>
                <a:solidFill>
                  <a:schemeClr val="tx1"/>
                </a:solidFill>
                <a:effectLst/>
                <a:uLnTx/>
                <a:uFillTx/>
                <a:latin typeface="Montserrat"/>
                <a:ea typeface="+mn-ea"/>
                <a:cs typeface="+mn-cs"/>
              </a:rPr>
              <a:t> </a:t>
            </a:r>
            <a:endParaRPr kumimoji="0" lang="en-MY" sz="1400" b="0" i="0" u="none" strike="noStrike" kern="1200" cap="none" spc="0" normalizeH="0" baseline="0" noProof="0" dirty="0">
              <a:ln>
                <a:noFill/>
              </a:ln>
              <a:solidFill>
                <a:schemeClr val="tx1"/>
              </a:solidFill>
              <a:effectLst/>
              <a:uLnTx/>
              <a:uFillTx/>
              <a:latin typeface="Montserrat"/>
              <a:ea typeface="+mn-ea"/>
              <a:cs typeface="+mn-cs"/>
            </a:endParaRPr>
          </a:p>
        </p:txBody>
      </p:sp>
      <p:grpSp>
        <p:nvGrpSpPr>
          <p:cNvPr id="3" name="Group 2">
            <a:extLst>
              <a:ext uri="{FF2B5EF4-FFF2-40B4-BE49-F238E27FC236}">
                <a16:creationId xmlns:a16="http://schemas.microsoft.com/office/drawing/2014/main" id="{2FF48596-3DC9-B099-931F-A6CD6B225275}"/>
              </a:ext>
            </a:extLst>
          </p:cNvPr>
          <p:cNvGrpSpPr/>
          <p:nvPr/>
        </p:nvGrpSpPr>
        <p:grpSpPr>
          <a:xfrm>
            <a:off x="7472927" y="4240068"/>
            <a:ext cx="4022355" cy="1963332"/>
            <a:chOff x="7941045" y="4114717"/>
            <a:chExt cx="4022355" cy="1963332"/>
          </a:xfrm>
        </p:grpSpPr>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33241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12169"/>
                  </a:solidFill>
                  <a:latin typeface="Montserrat"/>
                  <a:ea typeface="+mn-ea"/>
                  <a:cs typeface="+mn-cs"/>
                </a:rPr>
                <a:t>314-409-7915</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8" y="5554829"/>
              <a:ext cx="34750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https://health.mo.gov/living/families/shcn/familypartnership/</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963" y="5736437"/>
              <a:ext cx="195323" cy="195323"/>
            </a:xfrm>
            <a:prstGeom prst="rect">
              <a:avLst/>
            </a:prstGeom>
          </p:spPr>
        </p:pic>
      </p:grpSp>
      <p:grpSp>
        <p:nvGrpSpPr>
          <p:cNvPr id="5" name="Group 4">
            <a:extLst>
              <a:ext uri="{FF2B5EF4-FFF2-40B4-BE49-F238E27FC236}">
                <a16:creationId xmlns:a16="http://schemas.microsoft.com/office/drawing/2014/main" id="{3BF2A155-6104-F602-4F26-88612A9E8A11}"/>
              </a:ext>
            </a:extLst>
          </p:cNvPr>
          <p:cNvGrpSpPr/>
          <p:nvPr/>
        </p:nvGrpSpPr>
        <p:grpSpPr>
          <a:xfrm>
            <a:off x="7496345" y="1371299"/>
            <a:ext cx="3428219" cy="1935963"/>
            <a:chOff x="7941045" y="4114717"/>
            <a:chExt cx="3428219" cy="1935963"/>
          </a:xfrm>
        </p:grpSpPr>
        <p:sp>
          <p:nvSpPr>
            <p:cNvPr id="17" name="Oval 16">
              <a:extLst>
                <a:ext uri="{FF2B5EF4-FFF2-40B4-BE49-F238E27FC236}">
                  <a16:creationId xmlns:a16="http://schemas.microsoft.com/office/drawing/2014/main" id="{8E902722-079A-8612-5795-A4EDE2847313}"/>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8" name="Oval 17">
              <a:extLst>
                <a:ext uri="{FF2B5EF4-FFF2-40B4-BE49-F238E27FC236}">
                  <a16:creationId xmlns:a16="http://schemas.microsoft.com/office/drawing/2014/main" id="{3051AF7E-7B41-DD92-C3D7-6EBB38247CA8}"/>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9" name="Oval 18">
              <a:extLst>
                <a:ext uri="{FF2B5EF4-FFF2-40B4-BE49-F238E27FC236}">
                  <a16:creationId xmlns:a16="http://schemas.microsoft.com/office/drawing/2014/main" id="{33D44C22-7616-CB31-2A26-9530DAC1C9B9}"/>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0" name="TextBox 19">
              <a:extLst>
                <a:ext uri="{FF2B5EF4-FFF2-40B4-BE49-F238E27FC236}">
                  <a16:creationId xmlns:a16="http://schemas.microsoft.com/office/drawing/2014/main" id="{0FE36675-922A-24AA-DDC2-E629C1117DED}"/>
                </a:ext>
              </a:extLst>
            </p:cNvPr>
            <p:cNvSpPr txBox="1"/>
            <p:nvPr/>
          </p:nvSpPr>
          <p:spPr>
            <a:xfrm>
              <a:off x="8488347" y="4897464"/>
              <a:ext cx="14125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12169"/>
                  </a:solidFill>
                  <a:latin typeface="Montserrat"/>
                  <a:ea typeface="+mn-ea"/>
                  <a:cs typeface="+mn-cs"/>
                </a:rPr>
                <a:t>660-783-2707</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1" name="TextBox 20">
              <a:extLst>
                <a:ext uri="{FF2B5EF4-FFF2-40B4-BE49-F238E27FC236}">
                  <a16:creationId xmlns:a16="http://schemas.microsoft.com/office/drawing/2014/main" id="{BF38507D-6636-25EE-DD85-DC0BCCA160CA}"/>
                </a:ext>
              </a:extLst>
            </p:cNvPr>
            <p:cNvSpPr txBox="1"/>
            <p:nvPr/>
          </p:nvSpPr>
          <p:spPr>
            <a:xfrm>
              <a:off x="8488347" y="5680211"/>
              <a:ext cx="28809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ontserrat"/>
                  <a:ea typeface="+mn-ea"/>
                  <a:cs typeface="+mn-cs"/>
                  <a:hlinkClick r:id="rId7">
                    <a:extLst>
                      <a:ext uri="{A12FA001-AC4F-418D-AE19-62706E023703}">
                        <ahyp:hlinkClr xmlns:ahyp="http://schemas.microsoft.com/office/drawing/2018/hyperlinkcolor" val="tx"/>
                      </a:ext>
                    </a:extLst>
                  </a:hlinkClick>
                </a:rPr>
                <a:t>https://www.tricounty</a:t>
              </a:r>
              <a:r>
                <a:rPr lang="en-US" sz="1400" kern="1200" dirty="0">
                  <a:solidFill>
                    <a:schemeClr val="tx1"/>
                  </a:solidFill>
                  <a:latin typeface="Montserrat"/>
                  <a:ea typeface="+mn-ea"/>
                  <a:cs typeface="+mn-cs"/>
                  <a:hlinkClick r:id="rId7">
                    <a:extLst>
                      <a:ext uri="{A12FA001-AC4F-418D-AE19-62706E023703}">
                        <ahyp:hlinkClr xmlns:ahyp="http://schemas.microsoft.com/office/drawing/2018/hyperlinkcolor" val="tx"/>
                      </a:ext>
                    </a:extLst>
                  </a:hlinkClick>
                </a:rPr>
                <a:t>hd.com</a:t>
              </a:r>
              <a:r>
                <a:rPr lang="en-US" sz="1400" kern="1200" dirty="0">
                  <a:solidFill>
                    <a:schemeClr val="tx1"/>
                  </a:solidFill>
                  <a:latin typeface="Montserrat"/>
                  <a:ea typeface="+mn-ea"/>
                  <a:cs typeface="+mn-cs"/>
                </a:rPr>
                <a:t> </a:t>
              </a:r>
              <a:endParaRPr kumimoji="0" lang="en-MY" sz="1400" b="0" i="0" u="none" strike="noStrike" kern="1200" cap="none" spc="0" normalizeH="0" baseline="0" noProof="0" dirty="0">
                <a:ln>
                  <a:noFill/>
                </a:ln>
                <a:solidFill>
                  <a:schemeClr val="tx1"/>
                </a:solidFill>
                <a:effectLst/>
                <a:uLnTx/>
                <a:uFillTx/>
                <a:latin typeface="Montserrat"/>
                <a:ea typeface="+mn-ea"/>
                <a:cs typeface="+mn-cs"/>
              </a:endParaRPr>
            </a:p>
          </p:txBody>
        </p:sp>
        <p:pic>
          <p:nvPicPr>
            <p:cNvPr id="22" name="Graphic 16">
              <a:extLst>
                <a:ext uri="{FF2B5EF4-FFF2-40B4-BE49-F238E27FC236}">
                  <a16:creationId xmlns:a16="http://schemas.microsoft.com/office/drawing/2014/main" id="{91BF16FF-F617-C66E-EB5D-70BFB22909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4241296"/>
              <a:ext cx="180000" cy="180000"/>
            </a:xfrm>
            <a:prstGeom prst="rect">
              <a:avLst/>
            </a:prstGeom>
          </p:spPr>
        </p:pic>
        <p:pic>
          <p:nvPicPr>
            <p:cNvPr id="23" name="Graphic 20">
              <a:extLst>
                <a:ext uri="{FF2B5EF4-FFF2-40B4-BE49-F238E27FC236}">
                  <a16:creationId xmlns:a16="http://schemas.microsoft.com/office/drawing/2014/main" id="{1D9441E4-8A8E-2A66-4194-309CC9843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7625" y="4964149"/>
              <a:ext cx="180000" cy="180000"/>
            </a:xfrm>
            <a:prstGeom prst="rect">
              <a:avLst/>
            </a:prstGeom>
          </p:spPr>
        </p:pic>
        <p:pic>
          <p:nvPicPr>
            <p:cNvPr id="24" name="Graphic 534">
              <a:extLst>
                <a:ext uri="{FF2B5EF4-FFF2-40B4-BE49-F238E27FC236}">
                  <a16:creationId xmlns:a16="http://schemas.microsoft.com/office/drawing/2014/main" id="{9986F365-E65B-D9AA-19C9-4CA6B7E9C1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963" y="5736437"/>
              <a:ext cx="195323" cy="195323"/>
            </a:xfrm>
            <a:prstGeom prst="rect">
              <a:avLst/>
            </a:prstGeom>
          </p:spPr>
        </p:pic>
      </p:grpSp>
      <p:sp>
        <p:nvSpPr>
          <p:cNvPr id="26" name="TextBox 25">
            <a:extLst>
              <a:ext uri="{FF2B5EF4-FFF2-40B4-BE49-F238E27FC236}">
                <a16:creationId xmlns:a16="http://schemas.microsoft.com/office/drawing/2014/main" id="{7F3616FD-7B20-8254-343C-038B946A061E}"/>
              </a:ext>
            </a:extLst>
          </p:cNvPr>
          <p:cNvSpPr txBox="1"/>
          <p:nvPr/>
        </p:nvSpPr>
        <p:spPr>
          <a:xfrm>
            <a:off x="8056085" y="1495210"/>
            <a:ext cx="347505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chemeClr val="tx1"/>
                </a:solidFill>
                <a:effectLst/>
                <a:uLnTx/>
                <a:uFillTx/>
                <a:latin typeface="Montserrat"/>
                <a:ea typeface="+mn-ea"/>
                <a:cs typeface="+mn-cs"/>
                <a:hlinkClick r:id="rId8">
                  <a:extLst>
                    <a:ext uri="{A12FA001-AC4F-418D-AE19-62706E023703}">
                      <ahyp:hlinkClr xmlns:ahyp="http://schemas.microsoft.com/office/drawing/2018/hyperlinkcolor" val="tx"/>
                    </a:ext>
                  </a:extLst>
                </a:hlinkClick>
              </a:rPr>
              <a:t>Teresa.mcdonald@lpha.mo.gov</a:t>
            </a:r>
            <a:r>
              <a:rPr kumimoji="0" lang="en-MY" sz="1400" b="0" i="0" u="none" strike="noStrike" kern="1200" cap="none" spc="0" normalizeH="0" baseline="0" noProof="0" dirty="0">
                <a:ln>
                  <a:noFill/>
                </a:ln>
                <a:solidFill>
                  <a:schemeClr val="tx1"/>
                </a:solidFill>
                <a:effectLst/>
                <a:uLnTx/>
                <a:uFillTx/>
                <a:latin typeface="Montserrat"/>
                <a:ea typeface="+mn-ea"/>
                <a:cs typeface="+mn-cs"/>
              </a:rPr>
              <a:t> </a:t>
            </a:r>
          </a:p>
        </p:txBody>
      </p:sp>
      <p:sp>
        <p:nvSpPr>
          <p:cNvPr id="28" name="TextBox 27">
            <a:extLst>
              <a:ext uri="{FF2B5EF4-FFF2-40B4-BE49-F238E27FC236}">
                <a16:creationId xmlns:a16="http://schemas.microsoft.com/office/drawing/2014/main" id="{BF4241B2-9970-659A-DC14-1F4A7148A961}"/>
              </a:ext>
            </a:extLst>
          </p:cNvPr>
          <p:cNvSpPr txBox="1"/>
          <p:nvPr/>
        </p:nvSpPr>
        <p:spPr>
          <a:xfrm>
            <a:off x="8067625" y="835574"/>
            <a:ext cx="2317396" cy="369332"/>
          </a:xfrm>
          <a:prstGeom prst="rect">
            <a:avLst/>
          </a:prstGeom>
          <a:noFill/>
        </p:spPr>
        <p:txBody>
          <a:bodyPr wrap="square" rtlCol="0">
            <a:spAutoFit/>
          </a:bodyPr>
          <a:lstStyle/>
          <a:p>
            <a:r>
              <a:rPr lang="en-US" b="1" dirty="0">
                <a:solidFill>
                  <a:schemeClr val="tx1"/>
                </a:solidFill>
                <a:latin typeface="+mn-lt"/>
              </a:rPr>
              <a:t>Teresa McDonald</a:t>
            </a:r>
          </a:p>
        </p:txBody>
      </p:sp>
      <p:sp>
        <p:nvSpPr>
          <p:cNvPr id="29" name="TextBox 28">
            <a:extLst>
              <a:ext uri="{FF2B5EF4-FFF2-40B4-BE49-F238E27FC236}">
                <a16:creationId xmlns:a16="http://schemas.microsoft.com/office/drawing/2014/main" id="{05C78FF0-E977-53B7-B02B-46FF10FE6723}"/>
              </a:ext>
            </a:extLst>
          </p:cNvPr>
          <p:cNvSpPr txBox="1"/>
          <p:nvPr/>
        </p:nvSpPr>
        <p:spPr>
          <a:xfrm>
            <a:off x="8043647" y="3719540"/>
            <a:ext cx="2317396" cy="369332"/>
          </a:xfrm>
          <a:prstGeom prst="rect">
            <a:avLst/>
          </a:prstGeom>
          <a:noFill/>
        </p:spPr>
        <p:txBody>
          <a:bodyPr wrap="square" rtlCol="0">
            <a:spAutoFit/>
          </a:bodyPr>
          <a:lstStyle/>
          <a:p>
            <a:r>
              <a:rPr lang="en-US" b="1" dirty="0">
                <a:solidFill>
                  <a:schemeClr val="tx1"/>
                </a:solidFill>
                <a:latin typeface="+mn-lt"/>
              </a:rPr>
              <a:t>Pat Fox</a:t>
            </a:r>
          </a:p>
        </p:txBody>
      </p:sp>
      <p:sp>
        <p:nvSpPr>
          <p:cNvPr id="30" name="TextBox 29">
            <a:extLst>
              <a:ext uri="{FF2B5EF4-FFF2-40B4-BE49-F238E27FC236}">
                <a16:creationId xmlns:a16="http://schemas.microsoft.com/office/drawing/2014/main" id="{6F6576AB-4438-3979-D04D-3F9E25449A28}"/>
              </a:ext>
            </a:extLst>
          </p:cNvPr>
          <p:cNvSpPr txBox="1"/>
          <p:nvPr/>
        </p:nvSpPr>
        <p:spPr>
          <a:xfrm>
            <a:off x="196115" y="5591694"/>
            <a:ext cx="6781800" cy="1223412"/>
          </a:xfrm>
          <a:prstGeom prst="rect">
            <a:avLst/>
          </a:prstGeom>
          <a:noFill/>
        </p:spPr>
        <p:txBody>
          <a:bodyPr wrap="square" rtlCol="0">
            <a:spAutoFit/>
          </a:bodyPr>
          <a:lstStyle/>
          <a:p>
            <a:pPr algn="l"/>
            <a:endParaRPr lang="en-US" sz="1050" b="0" i="0" u="none" strike="noStrike" baseline="0" dirty="0">
              <a:solidFill>
                <a:srgbClr val="000000"/>
              </a:solidFill>
              <a:latin typeface="Calibri" panose="020F0502020204030204" pitchFamily="34" charset="0"/>
            </a:endParaRPr>
          </a:p>
          <a:p>
            <a:r>
              <a:rPr lang="en-US" sz="1050" b="0" i="0" u="none" strike="noStrike" baseline="0" dirty="0">
                <a:solidFill>
                  <a:srgbClr val="000000"/>
                </a:solidFill>
                <a:latin typeface="Calibri" panose="020F0502020204030204" pitchFamily="34" charset="0"/>
              </a:rPr>
              <a:t> This project is/was funded in part by the Missouri Department of Health and Senior Services </a:t>
            </a:r>
            <a:r>
              <a:rPr lang="en-US" sz="1050" b="0" i="1" u="none" strike="noStrike" baseline="0" dirty="0">
                <a:solidFill>
                  <a:srgbClr val="000000"/>
                </a:solidFill>
                <a:latin typeface="Calibri" panose="020F0502020204030204" pitchFamily="34" charset="0"/>
              </a:rPr>
              <a:t>MCH Services </a:t>
            </a:r>
            <a:r>
              <a:rPr lang="en-US" sz="1050" b="0" i="0" u="none" strike="noStrike" baseline="0" dirty="0">
                <a:solidFill>
                  <a:srgbClr val="000000"/>
                </a:solidFill>
                <a:latin typeface="Calibri" panose="020F0502020204030204" pitchFamily="34" charset="0"/>
              </a:rPr>
              <a:t>Contract # DH220051154 and is/was supported by the Health Resources Services Administration (HRSA) of the U.S. Department of Health and Human Services (HHS) under grant #B04MC47428, Maternal and Child Health Services for $12,834,718, of which $0 is from non-governmental sources. This information or content and conclusions are those of the author and should not be construed as the official position or policy of, nor should any endorsements be inferred by HRSA, HHS or the U.S. Government. </a:t>
            </a:r>
            <a:endParaRPr lang="en-US" sz="1050" dirty="0"/>
          </a:p>
        </p:txBody>
      </p:sp>
    </p:spTree>
    <p:extLst>
      <p:ext uri="{BB962C8B-B14F-4D97-AF65-F5344CB8AC3E}">
        <p14:creationId xmlns:p14="http://schemas.microsoft.com/office/powerpoint/2010/main" val="354240091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D58B2-B4CB-42C8-9D59-E1E12F7CBA2E}"/>
              </a:ext>
            </a:extLst>
          </p:cNvPr>
          <p:cNvSpPr/>
          <p:nvPr/>
        </p:nvSpPr>
        <p:spPr>
          <a:xfrm>
            <a:off x="0" y="0"/>
            <a:ext cx="4648200" cy="6858000"/>
          </a:xfrm>
          <a:prstGeom prst="rect">
            <a:avLst/>
          </a:prstGeom>
          <a:solidFill>
            <a:srgbClr val="008C9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CF2012B8-65D2-44C3-8D8D-BF7FBA35CFF6}"/>
              </a:ext>
            </a:extLst>
          </p:cNvPr>
          <p:cNvSpPr txBox="1"/>
          <p:nvPr/>
        </p:nvSpPr>
        <p:spPr>
          <a:xfrm>
            <a:off x="5715000" y="1997839"/>
            <a:ext cx="5681937" cy="2554545"/>
          </a:xfrm>
          <a:prstGeom prst="rect">
            <a:avLst/>
          </a:prstGeom>
          <a:noFill/>
        </p:spPr>
        <p:txBody>
          <a:bodyPr wrap="square" rtlCol="0">
            <a:spAutoFit/>
          </a:bodyPr>
          <a:lstStyle/>
          <a:p>
            <a:r>
              <a:rPr lang="en-US" sz="2000" dirty="0">
                <a:latin typeface="+mn-lt"/>
              </a:rPr>
              <a:t>Teresa McDonald, BSN, RN is the Administrator of Tri-County Health Department. Teresa is a wife and mother of four. She has worked in healthcare for over 25 years. She values meeting the needs of the people she serves. She is currently in her third semester PMHNP Program at WGU.</a:t>
            </a:r>
          </a:p>
        </p:txBody>
      </p:sp>
      <p:sp>
        <p:nvSpPr>
          <p:cNvPr id="22" name="TextBox 21">
            <a:extLst>
              <a:ext uri="{FF2B5EF4-FFF2-40B4-BE49-F238E27FC236}">
                <a16:creationId xmlns:a16="http://schemas.microsoft.com/office/drawing/2014/main" id="{B70A2597-F7E2-4457-98E0-E385D8048FB1}"/>
              </a:ext>
            </a:extLst>
          </p:cNvPr>
          <p:cNvSpPr txBox="1"/>
          <p:nvPr/>
        </p:nvSpPr>
        <p:spPr>
          <a:xfrm>
            <a:off x="1058883" y="3581400"/>
            <a:ext cx="2549096" cy="4001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2000" kern="1200" dirty="0">
                <a:solidFill>
                  <a:srgbClr val="FFFFFF"/>
                </a:solidFill>
                <a:latin typeface="Montserrat ExtraBold"/>
                <a:ea typeface="+mn-ea"/>
                <a:cs typeface="+mn-cs"/>
              </a:rPr>
              <a:t>Teresa McDonald</a:t>
            </a:r>
            <a:endParaRPr kumimoji="0" lang="en-MY" sz="2000" b="0" i="0" u="none" strike="noStrike" kern="1200" cap="none" spc="0" normalizeH="0" baseline="0" noProof="0" dirty="0">
              <a:ln>
                <a:noFill/>
              </a:ln>
              <a:solidFill>
                <a:srgbClr val="FFFFFF"/>
              </a:solidFill>
              <a:effectLst/>
              <a:uLnTx/>
              <a:uFillTx/>
              <a:latin typeface="Montserrat ExtraBold"/>
              <a:ea typeface="+mn-ea"/>
              <a:cs typeface="+mn-cs"/>
            </a:endParaRPr>
          </a:p>
        </p:txBody>
      </p:sp>
      <p:sp>
        <p:nvSpPr>
          <p:cNvPr id="24" name="Rectangle 23">
            <a:extLst>
              <a:ext uri="{FF2B5EF4-FFF2-40B4-BE49-F238E27FC236}">
                <a16:creationId xmlns:a16="http://schemas.microsoft.com/office/drawing/2014/main" id="{B4943A07-1316-47F7-BF84-1521CC7865A2}"/>
              </a:ext>
            </a:extLst>
          </p:cNvPr>
          <p:cNvSpPr/>
          <p:nvPr/>
        </p:nvSpPr>
        <p:spPr>
          <a:xfrm>
            <a:off x="1058883" y="3981510"/>
            <a:ext cx="3172663" cy="40011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2000" kern="1200" dirty="0">
                <a:solidFill>
                  <a:srgbClr val="FFFFFF"/>
                </a:solidFill>
                <a:latin typeface="Montserrat"/>
                <a:ea typeface="+mn-ea"/>
                <a:cs typeface="+mn-cs"/>
              </a:rPr>
              <a:t>Administrator, BSN, RN</a:t>
            </a:r>
            <a:endParaRPr kumimoji="0" lang="en-MY" sz="2000" b="0" i="0" u="none" strike="noStrike" kern="1200" cap="none" spc="0" normalizeH="0" baseline="0" noProof="0" dirty="0">
              <a:ln>
                <a:noFill/>
              </a:ln>
              <a:solidFill>
                <a:srgbClr val="FFFFFF"/>
              </a:solidFill>
              <a:effectLst/>
              <a:uLnTx/>
              <a:uFillTx/>
              <a:latin typeface="Montserrat"/>
              <a:ea typeface="+mn-ea"/>
              <a:cs typeface="+mn-cs"/>
            </a:endParaRPr>
          </a:p>
        </p:txBody>
      </p:sp>
      <p:pic>
        <p:nvPicPr>
          <p:cNvPr id="5" name="Picture Placeholder 4" descr="A close up of a person&#10;&#10;Description automatically generated with medium confidence">
            <a:extLst>
              <a:ext uri="{FF2B5EF4-FFF2-40B4-BE49-F238E27FC236}">
                <a16:creationId xmlns:a16="http://schemas.microsoft.com/office/drawing/2014/main" id="{B96CDDFD-FEDB-9B51-2188-65616DEB0B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7" r="37"/>
          <a:stretch>
            <a:fillRect/>
          </a:stretch>
        </p:blipFill>
        <p:spPr>
          <a:xfrm>
            <a:off x="1260475" y="1392238"/>
            <a:ext cx="2127250" cy="2128837"/>
          </a:xfrm>
        </p:spPr>
      </p:pic>
    </p:spTree>
    <p:extLst>
      <p:ext uri="{BB962C8B-B14F-4D97-AF65-F5344CB8AC3E}">
        <p14:creationId xmlns:p14="http://schemas.microsoft.com/office/powerpoint/2010/main" val="23621303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5D58B2-B4CB-42C8-9D59-E1E12F7CBA2E}"/>
              </a:ext>
            </a:extLst>
          </p:cNvPr>
          <p:cNvSpPr/>
          <p:nvPr/>
        </p:nvSpPr>
        <p:spPr>
          <a:xfrm>
            <a:off x="0" y="0"/>
            <a:ext cx="4648200" cy="6858000"/>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012169"/>
              </a:solidFill>
              <a:effectLst/>
              <a:uLnTx/>
              <a:uFillTx/>
              <a:latin typeface="Montserrat"/>
              <a:ea typeface="+mn-ea"/>
              <a:cs typeface="+mn-cs"/>
            </a:endParaRPr>
          </a:p>
        </p:txBody>
      </p:sp>
      <p:pic>
        <p:nvPicPr>
          <p:cNvPr id="14" name="Picture Placeholder 13" descr="A picture containing wall, indoor&#10;&#10;Description automatically generated">
            <a:extLst>
              <a:ext uri="{FF2B5EF4-FFF2-40B4-BE49-F238E27FC236}">
                <a16:creationId xmlns:a16="http://schemas.microsoft.com/office/drawing/2014/main" id="{75114FC7-295A-34C9-3B41-D30B0B9ADCC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796" b="31400"/>
          <a:stretch/>
        </p:blipFill>
        <p:spPr>
          <a:xfrm>
            <a:off x="1087437" y="1300946"/>
            <a:ext cx="2473325" cy="2475170"/>
          </a:xfrm>
        </p:spPr>
      </p:pic>
      <p:sp>
        <p:nvSpPr>
          <p:cNvPr id="8" name="TextBox 7">
            <a:extLst>
              <a:ext uri="{FF2B5EF4-FFF2-40B4-BE49-F238E27FC236}">
                <a16:creationId xmlns:a16="http://schemas.microsoft.com/office/drawing/2014/main" id="{CF2012B8-65D2-44C3-8D8D-BF7FBA35CFF6}"/>
              </a:ext>
            </a:extLst>
          </p:cNvPr>
          <p:cNvSpPr txBox="1"/>
          <p:nvPr/>
        </p:nvSpPr>
        <p:spPr>
          <a:xfrm>
            <a:off x="5735637" y="1696541"/>
            <a:ext cx="5681937" cy="3785652"/>
          </a:xfrm>
          <a:prstGeom prst="rect">
            <a:avLst/>
          </a:prstGeom>
          <a:noFill/>
        </p:spPr>
        <p:txBody>
          <a:bodyPr wrap="square" rtlCol="0">
            <a:spAutoFit/>
          </a:bodyPr>
          <a:lstStyle/>
          <a:p>
            <a:r>
              <a:rPr lang="en-US" sz="2000" dirty="0">
                <a:latin typeface="+mn-lt"/>
              </a:rPr>
              <a:t>Pat Fox is a Family Partner with Missouri Department of Health and Senior Services, Special Health Care Needs, Family Partnership.  She is a mother of three, one of whom has a rare genetic disorder. She is an advocate and resource specialist for families of children with special needs and has been with the Family Partnership for over 10 years. Pat believes in the whole home/Medical Home approach for health care, which includes using a Care Notebook.</a:t>
            </a:r>
          </a:p>
        </p:txBody>
      </p:sp>
      <p:sp>
        <p:nvSpPr>
          <p:cNvPr id="22" name="TextBox 21">
            <a:extLst>
              <a:ext uri="{FF2B5EF4-FFF2-40B4-BE49-F238E27FC236}">
                <a16:creationId xmlns:a16="http://schemas.microsoft.com/office/drawing/2014/main" id="{B70A2597-F7E2-4457-98E0-E385D8048FB1}"/>
              </a:ext>
            </a:extLst>
          </p:cNvPr>
          <p:cNvSpPr txBox="1"/>
          <p:nvPr/>
        </p:nvSpPr>
        <p:spPr>
          <a:xfrm>
            <a:off x="1103893" y="4066420"/>
            <a:ext cx="1220206" cy="4001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srgbClr val="FFFFFF"/>
                </a:solidFill>
                <a:effectLst/>
                <a:uLnTx/>
                <a:uFillTx/>
                <a:latin typeface="Montserrat ExtraBold"/>
                <a:ea typeface="+mn-ea"/>
                <a:cs typeface="+mn-cs"/>
              </a:rPr>
              <a:t>Pat Fox</a:t>
            </a:r>
          </a:p>
        </p:txBody>
      </p:sp>
      <p:sp>
        <p:nvSpPr>
          <p:cNvPr id="24" name="Rectangle 23">
            <a:extLst>
              <a:ext uri="{FF2B5EF4-FFF2-40B4-BE49-F238E27FC236}">
                <a16:creationId xmlns:a16="http://schemas.microsoft.com/office/drawing/2014/main" id="{B4943A07-1316-47F7-BF84-1521CC7865A2}"/>
              </a:ext>
            </a:extLst>
          </p:cNvPr>
          <p:cNvSpPr/>
          <p:nvPr/>
        </p:nvSpPr>
        <p:spPr>
          <a:xfrm>
            <a:off x="1087437" y="4466530"/>
            <a:ext cx="2087431" cy="40011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2000" kern="1200" dirty="0">
                <a:solidFill>
                  <a:srgbClr val="FFFFFF"/>
                </a:solidFill>
                <a:latin typeface="Montserrat"/>
                <a:ea typeface="+mn-ea"/>
                <a:cs typeface="+mn-cs"/>
              </a:rPr>
              <a:t>Family Partner</a:t>
            </a:r>
            <a:endParaRPr kumimoji="0" lang="en-MY" sz="2000" b="0" i="0" u="none" strike="noStrike" kern="1200" cap="none" spc="0" normalizeH="0" baseline="0" noProof="0" dirty="0">
              <a:ln>
                <a:noFill/>
              </a:ln>
              <a:solidFill>
                <a:srgbClr val="FFFFFF"/>
              </a:solidFill>
              <a:effectLst/>
              <a:uLnTx/>
              <a:uFillTx/>
              <a:latin typeface="Montserrat"/>
              <a:ea typeface="+mn-ea"/>
              <a:cs typeface="+mn-cs"/>
            </a:endParaRPr>
          </a:p>
        </p:txBody>
      </p:sp>
    </p:spTree>
    <p:extLst>
      <p:ext uri="{BB962C8B-B14F-4D97-AF65-F5344CB8AC3E}">
        <p14:creationId xmlns:p14="http://schemas.microsoft.com/office/powerpoint/2010/main" val="22130601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5" name="Picture Placeholder 4" descr="A building with a sign on the front&#10;&#10;Description automatically generated with low confidence">
            <a:extLst>
              <a:ext uri="{FF2B5EF4-FFF2-40B4-BE49-F238E27FC236}">
                <a16:creationId xmlns:a16="http://schemas.microsoft.com/office/drawing/2014/main" id="{C7438823-A473-03C1-2C79-0CEFA558C14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291" b="6291"/>
          <a:stretch>
            <a:fillRect/>
          </a:stretch>
        </p:blipFill>
        <p:spPr>
          <a:xfrm>
            <a:off x="6294438" y="1604963"/>
            <a:ext cx="4532312" cy="4051300"/>
          </a:xfrm>
        </p:spPr>
      </p:pic>
      <p:sp>
        <p:nvSpPr>
          <p:cNvPr id="7" name="Title 1"/>
          <p:cNvSpPr>
            <a:spLocks noGrp="1"/>
          </p:cNvSpPr>
          <p:nvPr/>
        </p:nvSpPr>
        <p:spPr>
          <a:xfrm>
            <a:off x="928884"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ontserrat Black" panose="00000A00000000000000" pitchFamily="50" charset="0"/>
                <a:ea typeface="+mj-ea"/>
                <a:cs typeface="+mj-cs"/>
              </a:rPr>
              <a:t>Slide title</a:t>
            </a:r>
            <a:endParaRPr kumimoji="0" lang="en-US" sz="6000" b="0" i="0" u="none" strike="noStrike" kern="1200" cap="none" spc="0" normalizeH="0" baseline="0" noProof="0" dirty="0">
              <a:ln>
                <a:noFill/>
              </a:ln>
              <a:solidFill>
                <a:srgbClr val="FFFFFF"/>
              </a:solidFill>
              <a:effectLst/>
              <a:uLnTx/>
              <a:uFillTx/>
              <a:latin typeface="Montserrat Black" panose="00000A00000000000000" pitchFamily="50" charset="0"/>
              <a:ea typeface="+mj-ea"/>
              <a:cs typeface="+mj-cs"/>
            </a:endParaRPr>
          </a:p>
        </p:txBody>
      </p:sp>
      <p:sp>
        <p:nvSpPr>
          <p:cNvPr id="8" name="TextBox 3"/>
          <p:cNvSpPr txBox="1"/>
          <p:nvPr/>
        </p:nvSpPr>
        <p:spPr>
          <a:xfrm>
            <a:off x="919555" y="1574657"/>
            <a:ext cx="5042709"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2169"/>
                </a:solidFill>
                <a:effectLst/>
                <a:uLnTx/>
                <a:uFillTx/>
                <a:latin typeface="Montserrat"/>
                <a:ea typeface="+mn-ea"/>
                <a:cs typeface="+mn-cs"/>
              </a:rPr>
              <a:t>Serves three counties in Northwest Missouri; Gentry, DeKalb </a:t>
            </a:r>
            <a:r>
              <a:rPr lang="en-US" sz="2000" dirty="0">
                <a:solidFill>
                  <a:srgbClr val="012169"/>
                </a:solidFill>
                <a:latin typeface="Montserrat"/>
              </a:rPr>
              <a:t>and Worth.</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12169"/>
                </a:solidFill>
                <a:latin typeface="Montserrat"/>
              </a:rPr>
              <a:t>Two of the three counties served trend higher than the state average for people living in poverty.</a:t>
            </a:r>
            <a:endParaRPr kumimoji="0" lang="en-US" sz="2000" b="0" i="0" u="none" strike="noStrike" kern="1200" cap="none" spc="0" normalizeH="0" baseline="0" noProof="0" dirty="0">
              <a:ln>
                <a:noFill/>
              </a:ln>
              <a:solidFill>
                <a:srgbClr val="012169"/>
              </a:solidFill>
              <a:effectLst/>
              <a:uLnTx/>
              <a:uFillTx/>
              <a:latin typeface="Montserrat"/>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2169"/>
                </a:solidFill>
                <a:effectLst/>
                <a:uLnTx/>
                <a:uFillTx/>
                <a:latin typeface="Montserrat"/>
                <a:ea typeface="+mn-ea"/>
                <a:cs typeface="+mn-cs"/>
              </a:rPr>
              <a:t>Designated as a health professional shortage area.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2169"/>
                </a:solidFill>
                <a:effectLst/>
                <a:uLnTx/>
                <a:uFillTx/>
                <a:latin typeface="Montserrat"/>
                <a:ea typeface="+mn-ea"/>
                <a:cs typeface="+mn-cs"/>
              </a:rPr>
              <a:t>Percent of children with a medical home in Missouri measured at 48.7% in 2021.</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 name="Rectangle: Rounded Corners 3">
            <a:extLst>
              <a:ext uri="{FF2B5EF4-FFF2-40B4-BE49-F238E27FC236}">
                <a16:creationId xmlns:a16="http://schemas.microsoft.com/office/drawing/2014/main" id="{1F02E861-1A02-432F-9705-557576817E58}"/>
              </a:ext>
            </a:extLst>
          </p:cNvPr>
          <p:cNvSpPr/>
          <p:nvPr/>
        </p:nvSpPr>
        <p:spPr>
          <a:xfrm>
            <a:off x="5812973" y="5154859"/>
            <a:ext cx="5524085" cy="655659"/>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14" name="TextBox 13">
            <a:extLst>
              <a:ext uri="{FF2B5EF4-FFF2-40B4-BE49-F238E27FC236}">
                <a16:creationId xmlns:a16="http://schemas.microsoft.com/office/drawing/2014/main" id="{49AC3685-643F-4E7E-9FAE-D6D8D1C3D859}"/>
              </a:ext>
            </a:extLst>
          </p:cNvPr>
          <p:cNvSpPr txBox="1"/>
          <p:nvPr/>
        </p:nvSpPr>
        <p:spPr>
          <a:xfrm>
            <a:off x="6294255" y="5251855"/>
            <a:ext cx="4561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ontserrat"/>
                <a:ea typeface="Open Sans Light" panose="020B0306030504020204" pitchFamily="34" charset="0"/>
                <a:cs typeface="Open Sans Light" panose="020B0306030504020204" pitchFamily="34" charset="0"/>
              </a:rPr>
              <a:t>Tri-County Health Department</a:t>
            </a:r>
          </a:p>
        </p:txBody>
      </p:sp>
      <p:sp>
        <p:nvSpPr>
          <p:cNvPr id="9"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12169"/>
              </a:solidFill>
              <a:effectLst/>
              <a:uLnTx/>
              <a:uFillTx/>
              <a:latin typeface="Montserrat Black" panose="00000A00000000000000" pitchFamily="50"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012169"/>
              </a:solidFill>
              <a:effectLst/>
              <a:uLnTx/>
              <a:uFillTx/>
              <a:latin typeface="Montserrat Black" panose="00000A00000000000000" pitchFamily="50" charset="0"/>
              <a:ea typeface="+mj-ea"/>
              <a:cs typeface="+mj-cs"/>
            </a:endParaRPr>
          </a:p>
        </p:txBody>
      </p:sp>
      <p:sp>
        <p:nvSpPr>
          <p:cNvPr id="12" name="Rectangle 11">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3976373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p:txBody>
          <a:bodyPr/>
          <a:lstStyle/>
          <a:p>
            <a:r>
              <a:rPr lang="en-US" dirty="0"/>
              <a:t>What We Did with the Data</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p:txBody>
          <a:bodyPr/>
          <a:lstStyle/>
          <a:p>
            <a:r>
              <a:rPr lang="en-US" dirty="0"/>
              <a:t>using our Maternal Child Health (MCH) Services Contract</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0773AB91-A27F-4A1A-8905-EC538EDF978E}"/>
              </a:ext>
            </a:extLst>
          </p:cNvPr>
          <p:cNvSpPr/>
          <p:nvPr/>
        </p:nvSpPr>
        <p:spPr>
          <a:xfrm>
            <a:off x="1532680" y="1937794"/>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838199" y="3278653"/>
            <a:ext cx="2437436"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As part of Maternal Child Health Services contract, completed local needs assessment and gathered community input.</a:t>
            </a:r>
          </a:p>
        </p:txBody>
      </p:sp>
      <p:sp>
        <p:nvSpPr>
          <p:cNvPr id="60" name="TextBox 59">
            <a:extLst>
              <a:ext uri="{FF2B5EF4-FFF2-40B4-BE49-F238E27FC236}">
                <a16:creationId xmlns:a16="http://schemas.microsoft.com/office/drawing/2014/main" id="{38614829-287C-4105-9E8E-0A5523BB44A1}"/>
              </a:ext>
            </a:extLst>
          </p:cNvPr>
          <p:cNvSpPr txBox="1"/>
          <p:nvPr/>
        </p:nvSpPr>
        <p:spPr>
          <a:xfrm>
            <a:off x="1700890" y="4933755"/>
            <a:ext cx="71205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2021</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3" name="Oval 62">
            <a:extLst>
              <a:ext uri="{FF2B5EF4-FFF2-40B4-BE49-F238E27FC236}">
                <a16:creationId xmlns:a16="http://schemas.microsoft.com/office/drawing/2014/main" id="{125B6786-B5E4-49D6-869D-89AA93C0CB63}"/>
              </a:ext>
            </a:extLst>
          </p:cNvPr>
          <p:cNvSpPr/>
          <p:nvPr/>
        </p:nvSpPr>
        <p:spPr>
          <a:xfrm>
            <a:off x="4353045" y="1937794"/>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1C30D3FA-503E-4B1D-8A33-D62F4F0EC36E}"/>
              </a:ext>
            </a:extLst>
          </p:cNvPr>
          <p:cNvSpPr/>
          <p:nvPr/>
        </p:nvSpPr>
        <p:spPr>
          <a:xfrm>
            <a:off x="3658564" y="3278653"/>
            <a:ext cx="2437436"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Using data and community feedback, selected a priority health issue and developed a work plan.</a:t>
            </a:r>
          </a:p>
        </p:txBody>
      </p:sp>
      <p:sp>
        <p:nvSpPr>
          <p:cNvPr id="65" name="TextBox 64">
            <a:extLst>
              <a:ext uri="{FF2B5EF4-FFF2-40B4-BE49-F238E27FC236}">
                <a16:creationId xmlns:a16="http://schemas.microsoft.com/office/drawing/2014/main" id="{B013CE68-D861-49F5-B2C6-4F36CEBB4666}"/>
              </a:ext>
            </a:extLst>
          </p:cNvPr>
          <p:cNvSpPr txBox="1"/>
          <p:nvPr/>
        </p:nvSpPr>
        <p:spPr>
          <a:xfrm>
            <a:off x="4521253" y="4933755"/>
            <a:ext cx="71205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a:solidFill>
                  <a:srgbClr val="FFFFFF"/>
                </a:solidFill>
                <a:latin typeface="Montserrat ExtraBold"/>
                <a:ea typeface="Open Sans SemiBold" panose="020B0706030804020204" pitchFamily="34" charset="0"/>
                <a:cs typeface="Open Sans SemiBold" panose="020B0706030804020204" pitchFamily="34" charset="0"/>
              </a:rPr>
              <a:t>2021</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9" name="Rectangle 68">
            <a:extLst>
              <a:ext uri="{FF2B5EF4-FFF2-40B4-BE49-F238E27FC236}">
                <a16:creationId xmlns:a16="http://schemas.microsoft.com/office/drawing/2014/main" id="{46A691CB-DE88-4ABE-A4CB-4FB4A1CF0D4F}"/>
              </a:ext>
            </a:extLst>
          </p:cNvPr>
          <p:cNvSpPr/>
          <p:nvPr/>
        </p:nvSpPr>
        <p:spPr>
          <a:xfrm>
            <a:off x="6478929" y="3278653"/>
            <a:ext cx="243743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Continued to grow network</a:t>
            </a:r>
            <a:r>
              <a:rPr lang="en-MY" sz="1400" kern="1200" dirty="0">
                <a:solidFill>
                  <a:srgbClr val="012169"/>
                </a:solidFill>
                <a:latin typeface="Montserrat" panose="00000500000000000000" pitchFamily="50" charset="0"/>
                <a:ea typeface="+mn-ea"/>
                <a:cs typeface="+mn-cs"/>
              </a:rPr>
              <a:t> of like-minded individuals working toward the same goal.</a:t>
            </a:r>
            <a:endPar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endParaRPr>
          </a:p>
        </p:txBody>
      </p:sp>
      <p:sp>
        <p:nvSpPr>
          <p:cNvPr id="70" name="TextBox 69">
            <a:extLst>
              <a:ext uri="{FF2B5EF4-FFF2-40B4-BE49-F238E27FC236}">
                <a16:creationId xmlns:a16="http://schemas.microsoft.com/office/drawing/2014/main" id="{24CF290C-D7AE-4ECA-99FD-C68D7F78EE42}"/>
              </a:ext>
            </a:extLst>
          </p:cNvPr>
          <p:cNvSpPr txBox="1"/>
          <p:nvPr/>
        </p:nvSpPr>
        <p:spPr>
          <a:xfrm>
            <a:off x="6976134" y="4933755"/>
            <a:ext cx="144302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a:solidFill>
                  <a:srgbClr val="FFFFFF"/>
                </a:solidFill>
                <a:latin typeface="Montserrat ExtraBold"/>
                <a:ea typeface="Open Sans SemiBold" panose="020B0706030804020204" pitchFamily="34" charset="0"/>
                <a:cs typeface="Open Sans SemiBold" panose="020B0706030804020204" pitchFamily="34" charset="0"/>
              </a:rPr>
              <a:t>2022-2024</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3" name="Oval 72">
            <a:extLst>
              <a:ext uri="{FF2B5EF4-FFF2-40B4-BE49-F238E27FC236}">
                <a16:creationId xmlns:a16="http://schemas.microsoft.com/office/drawing/2014/main" id="{D5B11DAD-338C-4F80-8EE8-601A92CFDD6E}"/>
              </a:ext>
            </a:extLst>
          </p:cNvPr>
          <p:cNvSpPr/>
          <p:nvPr/>
        </p:nvSpPr>
        <p:spPr>
          <a:xfrm>
            <a:off x="9993775" y="1937794"/>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4" name="Rectangle 73">
            <a:extLst>
              <a:ext uri="{FF2B5EF4-FFF2-40B4-BE49-F238E27FC236}">
                <a16:creationId xmlns:a16="http://schemas.microsoft.com/office/drawing/2014/main" id="{836B0F77-4A0E-4D97-B9E0-30357371A9BE}"/>
              </a:ext>
            </a:extLst>
          </p:cNvPr>
          <p:cNvSpPr/>
          <p:nvPr/>
        </p:nvSpPr>
        <p:spPr>
          <a:xfrm>
            <a:off x="9299294" y="3278653"/>
            <a:ext cx="2437436"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400" kern="1200" dirty="0">
                <a:solidFill>
                  <a:srgbClr val="012169"/>
                </a:solidFill>
                <a:latin typeface="Montserrat" panose="00000500000000000000" pitchFamily="50" charset="0"/>
                <a:ea typeface="+mn-ea"/>
                <a:cs typeface="+mn-cs"/>
              </a:rPr>
              <a:t>Developed and piloted a Care Notebook and continued to collaborate on a finished product with MO DHSS SHCN.</a:t>
            </a:r>
            <a:endPar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endParaRPr>
          </a:p>
        </p:txBody>
      </p:sp>
      <p:sp>
        <p:nvSpPr>
          <p:cNvPr id="75" name="TextBox 74">
            <a:extLst>
              <a:ext uri="{FF2B5EF4-FFF2-40B4-BE49-F238E27FC236}">
                <a16:creationId xmlns:a16="http://schemas.microsoft.com/office/drawing/2014/main" id="{36A15E79-EEE6-4994-806B-81D359BD69FF}"/>
              </a:ext>
            </a:extLst>
          </p:cNvPr>
          <p:cNvSpPr txBox="1"/>
          <p:nvPr/>
        </p:nvSpPr>
        <p:spPr>
          <a:xfrm>
            <a:off x="9795697" y="4933755"/>
            <a:ext cx="1444627"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kern="1200" dirty="0">
                <a:solidFill>
                  <a:srgbClr val="FFFFFF"/>
                </a:solidFill>
                <a:latin typeface="Montserrat ExtraBold"/>
                <a:ea typeface="Open Sans SemiBold" panose="020B0706030804020204" pitchFamily="34" charset="0"/>
                <a:cs typeface="Open Sans SemiBold" panose="020B0706030804020204" pitchFamily="34" charset="0"/>
              </a:rPr>
              <a:t>2023-2024</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 name="Graphic 1">
            <a:extLst>
              <a:ext uri="{FF2B5EF4-FFF2-40B4-BE49-F238E27FC236}">
                <a16:creationId xmlns:a16="http://schemas.microsoft.com/office/drawing/2014/main" id="{2D81778D-A5D1-4CB9-8112-E8D9147A89B0}"/>
              </a:ext>
            </a:extLst>
          </p:cNvPr>
          <p:cNvSpPr/>
          <p:nvPr/>
        </p:nvSpPr>
        <p:spPr>
          <a:xfrm>
            <a:off x="1863703" y="2269381"/>
            <a:ext cx="386427" cy="386427"/>
          </a:xfrm>
          <a:custGeom>
            <a:avLst/>
            <a:gdLst>
              <a:gd name="connsiteX0" fmla="*/ 193214 w 386427"/>
              <a:gd name="connsiteY0" fmla="*/ 0 h 386427"/>
              <a:gd name="connsiteX1" fmla="*/ 0 w 386427"/>
              <a:gd name="connsiteY1" fmla="*/ 193214 h 386427"/>
              <a:gd name="connsiteX2" fmla="*/ 0 w 386427"/>
              <a:gd name="connsiteY2" fmla="*/ 333733 h 386427"/>
              <a:gd name="connsiteX3" fmla="*/ 52695 w 386427"/>
              <a:gd name="connsiteY3" fmla="*/ 386427 h 386427"/>
              <a:gd name="connsiteX4" fmla="*/ 105389 w 386427"/>
              <a:gd name="connsiteY4" fmla="*/ 386427 h 386427"/>
              <a:gd name="connsiteX5" fmla="*/ 105389 w 386427"/>
              <a:gd name="connsiteY5" fmla="*/ 228343 h 386427"/>
              <a:gd name="connsiteX6" fmla="*/ 35130 w 386427"/>
              <a:gd name="connsiteY6" fmla="*/ 228343 h 386427"/>
              <a:gd name="connsiteX7" fmla="*/ 35130 w 386427"/>
              <a:gd name="connsiteY7" fmla="*/ 193214 h 386427"/>
              <a:gd name="connsiteX8" fmla="*/ 193214 w 386427"/>
              <a:gd name="connsiteY8" fmla="*/ 35130 h 386427"/>
              <a:gd name="connsiteX9" fmla="*/ 351298 w 386427"/>
              <a:gd name="connsiteY9" fmla="*/ 193214 h 386427"/>
              <a:gd name="connsiteX10" fmla="*/ 351298 w 386427"/>
              <a:gd name="connsiteY10" fmla="*/ 228343 h 386427"/>
              <a:gd name="connsiteX11" fmla="*/ 281038 w 386427"/>
              <a:gd name="connsiteY11" fmla="*/ 228343 h 386427"/>
              <a:gd name="connsiteX12" fmla="*/ 281038 w 386427"/>
              <a:gd name="connsiteY12" fmla="*/ 386427 h 386427"/>
              <a:gd name="connsiteX13" fmla="*/ 333733 w 386427"/>
              <a:gd name="connsiteY13" fmla="*/ 386427 h 386427"/>
              <a:gd name="connsiteX14" fmla="*/ 386427 w 386427"/>
              <a:gd name="connsiteY14" fmla="*/ 333733 h 386427"/>
              <a:gd name="connsiteX15" fmla="*/ 386427 w 386427"/>
              <a:gd name="connsiteY15" fmla="*/ 193214 h 386427"/>
              <a:gd name="connsiteX16" fmla="*/ 193214 w 386427"/>
              <a:gd name="connsiteY16" fmla="*/ 0 h 386427"/>
              <a:gd name="connsiteX17" fmla="*/ 35130 w 386427"/>
              <a:gd name="connsiteY17" fmla="*/ 263473 h 386427"/>
              <a:gd name="connsiteX18" fmla="*/ 70260 w 386427"/>
              <a:gd name="connsiteY18" fmla="*/ 263473 h 386427"/>
              <a:gd name="connsiteX19" fmla="*/ 70260 w 386427"/>
              <a:gd name="connsiteY19" fmla="*/ 351298 h 386427"/>
              <a:gd name="connsiteX20" fmla="*/ 52695 w 386427"/>
              <a:gd name="connsiteY20" fmla="*/ 351298 h 386427"/>
              <a:gd name="connsiteX21" fmla="*/ 35130 w 386427"/>
              <a:gd name="connsiteY21" fmla="*/ 333733 h 386427"/>
              <a:gd name="connsiteX22" fmla="*/ 316168 w 386427"/>
              <a:gd name="connsiteY22" fmla="*/ 263473 h 386427"/>
              <a:gd name="connsiteX23" fmla="*/ 351298 w 386427"/>
              <a:gd name="connsiteY23" fmla="*/ 263473 h 386427"/>
              <a:gd name="connsiteX24" fmla="*/ 351298 w 386427"/>
              <a:gd name="connsiteY24" fmla="*/ 333733 h 386427"/>
              <a:gd name="connsiteX25" fmla="*/ 333733 w 386427"/>
              <a:gd name="connsiteY25" fmla="*/ 351298 h 386427"/>
              <a:gd name="connsiteX26" fmla="*/ 316168 w 386427"/>
              <a:gd name="connsiteY26" fmla="*/ 351298 h 38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427" h="386427">
                <a:moveTo>
                  <a:pt x="193214" y="0"/>
                </a:moveTo>
                <a:cubicBezTo>
                  <a:pt x="86727" y="0"/>
                  <a:pt x="0" y="86727"/>
                  <a:pt x="0" y="193214"/>
                </a:cubicBezTo>
                <a:lnTo>
                  <a:pt x="0" y="333733"/>
                </a:lnTo>
                <a:cubicBezTo>
                  <a:pt x="0" y="362618"/>
                  <a:pt x="23809" y="386427"/>
                  <a:pt x="52695" y="386427"/>
                </a:cubicBezTo>
                <a:lnTo>
                  <a:pt x="105389" y="386427"/>
                </a:lnTo>
                <a:lnTo>
                  <a:pt x="105389" y="228343"/>
                </a:lnTo>
                <a:lnTo>
                  <a:pt x="35130" y="228343"/>
                </a:lnTo>
                <a:lnTo>
                  <a:pt x="35130" y="193214"/>
                </a:lnTo>
                <a:cubicBezTo>
                  <a:pt x="35130" y="105663"/>
                  <a:pt x="105663" y="35130"/>
                  <a:pt x="193214" y="35130"/>
                </a:cubicBezTo>
                <a:cubicBezTo>
                  <a:pt x="280764" y="35130"/>
                  <a:pt x="351298" y="105663"/>
                  <a:pt x="351298" y="193214"/>
                </a:cubicBezTo>
                <a:lnTo>
                  <a:pt x="351298" y="228343"/>
                </a:lnTo>
                <a:lnTo>
                  <a:pt x="281038" y="228343"/>
                </a:lnTo>
                <a:lnTo>
                  <a:pt x="281038" y="386427"/>
                </a:lnTo>
                <a:lnTo>
                  <a:pt x="333733" y="386427"/>
                </a:lnTo>
                <a:cubicBezTo>
                  <a:pt x="362618" y="386427"/>
                  <a:pt x="386427" y="362618"/>
                  <a:pt x="386427" y="333733"/>
                </a:cubicBezTo>
                <a:lnTo>
                  <a:pt x="386427" y="193214"/>
                </a:lnTo>
                <a:cubicBezTo>
                  <a:pt x="386427" y="86727"/>
                  <a:pt x="299701" y="0"/>
                  <a:pt x="193214" y="0"/>
                </a:cubicBezTo>
                <a:close/>
                <a:moveTo>
                  <a:pt x="35130" y="263473"/>
                </a:moveTo>
                <a:lnTo>
                  <a:pt x="70260" y="263473"/>
                </a:lnTo>
                <a:lnTo>
                  <a:pt x="70260" y="351298"/>
                </a:lnTo>
                <a:lnTo>
                  <a:pt x="52695" y="351298"/>
                </a:lnTo>
                <a:cubicBezTo>
                  <a:pt x="42746" y="351298"/>
                  <a:pt x="35130" y="343681"/>
                  <a:pt x="35130" y="333733"/>
                </a:cubicBezTo>
                <a:close/>
                <a:moveTo>
                  <a:pt x="316168" y="263473"/>
                </a:moveTo>
                <a:lnTo>
                  <a:pt x="351298" y="263473"/>
                </a:lnTo>
                <a:lnTo>
                  <a:pt x="351298" y="333733"/>
                </a:lnTo>
                <a:cubicBezTo>
                  <a:pt x="351298" y="343681"/>
                  <a:pt x="343681" y="351298"/>
                  <a:pt x="333733" y="351298"/>
                </a:cubicBezTo>
                <a:lnTo>
                  <a:pt x="316168" y="351298"/>
                </a:lnTo>
                <a:close/>
              </a:path>
            </a:pathLst>
          </a:custGeom>
          <a:solidFill>
            <a:schemeClr val="accent1"/>
          </a:solidFill>
          <a:ln w="175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2" name="Graphic 417">
            <a:extLst>
              <a:ext uri="{FF2B5EF4-FFF2-40B4-BE49-F238E27FC236}">
                <a16:creationId xmlns:a16="http://schemas.microsoft.com/office/drawing/2014/main" id="{5BD082AB-2C5D-8EF5-77BD-97C07833C218}"/>
              </a:ext>
            </a:extLst>
          </p:cNvPr>
          <p:cNvSpPr/>
          <p:nvPr/>
        </p:nvSpPr>
        <p:spPr>
          <a:xfrm>
            <a:off x="4707039" y="2229420"/>
            <a:ext cx="474561" cy="466298"/>
          </a:xfrm>
          <a:custGeom>
            <a:avLst/>
            <a:gdLst>
              <a:gd name="connsiteX0" fmla="*/ 300038 w 342300"/>
              <a:gd name="connsiteY0" fmla="*/ 0 h 342453"/>
              <a:gd name="connsiteX1" fmla="*/ 270122 w 342300"/>
              <a:gd name="connsiteY1" fmla="*/ 12502 h 342453"/>
              <a:gd name="connsiteX2" fmla="*/ 128588 w 342300"/>
              <a:gd name="connsiteY2" fmla="*/ 153590 h 342453"/>
              <a:gd name="connsiteX3" fmla="*/ 125461 w 342300"/>
              <a:gd name="connsiteY3" fmla="*/ 156716 h 342453"/>
              <a:gd name="connsiteX4" fmla="*/ 124570 w 342300"/>
              <a:gd name="connsiteY4" fmla="*/ 161181 h 342453"/>
              <a:gd name="connsiteX5" fmla="*/ 114746 w 342300"/>
              <a:gd name="connsiteY5" fmla="*/ 211187 h 342453"/>
              <a:gd name="connsiteX6" fmla="*/ 110282 w 342300"/>
              <a:gd name="connsiteY6" fmla="*/ 232171 h 342453"/>
              <a:gd name="connsiteX7" fmla="*/ 131266 w 342300"/>
              <a:gd name="connsiteY7" fmla="*/ 227708 h 342453"/>
              <a:gd name="connsiteX8" fmla="*/ 181273 w 342300"/>
              <a:gd name="connsiteY8" fmla="*/ 217884 h 342453"/>
              <a:gd name="connsiteX9" fmla="*/ 185738 w 342300"/>
              <a:gd name="connsiteY9" fmla="*/ 216992 h 342453"/>
              <a:gd name="connsiteX10" fmla="*/ 188864 w 342300"/>
              <a:gd name="connsiteY10" fmla="*/ 213866 h 342453"/>
              <a:gd name="connsiteX11" fmla="*/ 329953 w 342300"/>
              <a:gd name="connsiteY11" fmla="*/ 72330 h 342453"/>
              <a:gd name="connsiteX12" fmla="*/ 329953 w 342300"/>
              <a:gd name="connsiteY12" fmla="*/ 12502 h 342453"/>
              <a:gd name="connsiteX13" fmla="*/ 300038 w 342300"/>
              <a:gd name="connsiteY13" fmla="*/ 0 h 342453"/>
              <a:gd name="connsiteX14" fmla="*/ 300038 w 342300"/>
              <a:gd name="connsiteY14" fmla="*/ 27682 h 342453"/>
              <a:gd name="connsiteX15" fmla="*/ 309860 w 342300"/>
              <a:gd name="connsiteY15" fmla="*/ 32593 h 342453"/>
              <a:gd name="connsiteX16" fmla="*/ 309860 w 342300"/>
              <a:gd name="connsiteY16" fmla="*/ 52239 h 342453"/>
              <a:gd name="connsiteX17" fmla="*/ 171450 w 342300"/>
              <a:gd name="connsiteY17" fmla="*/ 190649 h 342453"/>
              <a:gd name="connsiteX18" fmla="*/ 146893 w 342300"/>
              <a:gd name="connsiteY18" fmla="*/ 195561 h 342453"/>
              <a:gd name="connsiteX19" fmla="*/ 151805 w 342300"/>
              <a:gd name="connsiteY19" fmla="*/ 171004 h 342453"/>
              <a:gd name="connsiteX20" fmla="*/ 290215 w 342300"/>
              <a:gd name="connsiteY20" fmla="*/ 32593 h 342453"/>
              <a:gd name="connsiteX21" fmla="*/ 300038 w 342300"/>
              <a:gd name="connsiteY21" fmla="*/ 27682 h 342453"/>
              <a:gd name="connsiteX22" fmla="*/ 0 w 342300"/>
              <a:gd name="connsiteY22" fmla="*/ 56704 h 342453"/>
              <a:gd name="connsiteX23" fmla="*/ 0 w 342300"/>
              <a:gd name="connsiteY23" fmla="*/ 342454 h 342453"/>
              <a:gd name="connsiteX24" fmla="*/ 285750 w 342300"/>
              <a:gd name="connsiteY24" fmla="*/ 342454 h 342453"/>
              <a:gd name="connsiteX25" fmla="*/ 285750 w 342300"/>
              <a:gd name="connsiteY25" fmla="*/ 154037 h 342453"/>
              <a:gd name="connsiteX26" fmla="*/ 257175 w 342300"/>
              <a:gd name="connsiteY26" fmla="*/ 182612 h 342453"/>
              <a:gd name="connsiteX27" fmla="*/ 257175 w 342300"/>
              <a:gd name="connsiteY27" fmla="*/ 313879 h 342453"/>
              <a:gd name="connsiteX28" fmla="*/ 28575 w 342300"/>
              <a:gd name="connsiteY28" fmla="*/ 313879 h 342453"/>
              <a:gd name="connsiteX29" fmla="*/ 28575 w 342300"/>
              <a:gd name="connsiteY29" fmla="*/ 85279 h 342453"/>
              <a:gd name="connsiteX30" fmla="*/ 159841 w 342300"/>
              <a:gd name="connsiteY30" fmla="*/ 85279 h 342453"/>
              <a:gd name="connsiteX31" fmla="*/ 188416 w 342300"/>
              <a:gd name="connsiteY31" fmla="*/ 56704 h 34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300" h="342453">
                <a:moveTo>
                  <a:pt x="300038" y="0"/>
                </a:moveTo>
                <a:cubicBezTo>
                  <a:pt x="289099" y="0"/>
                  <a:pt x="278383" y="4242"/>
                  <a:pt x="270122" y="12502"/>
                </a:cubicBezTo>
                <a:lnTo>
                  <a:pt x="128588" y="153590"/>
                </a:lnTo>
                <a:lnTo>
                  <a:pt x="125461" y="156716"/>
                </a:lnTo>
                <a:lnTo>
                  <a:pt x="124570" y="161181"/>
                </a:lnTo>
                <a:lnTo>
                  <a:pt x="114746" y="211187"/>
                </a:lnTo>
                <a:lnTo>
                  <a:pt x="110282" y="232171"/>
                </a:lnTo>
                <a:lnTo>
                  <a:pt x="131266" y="227708"/>
                </a:lnTo>
                <a:lnTo>
                  <a:pt x="181273" y="217884"/>
                </a:lnTo>
                <a:lnTo>
                  <a:pt x="185738" y="216992"/>
                </a:lnTo>
                <a:lnTo>
                  <a:pt x="188864" y="213866"/>
                </a:lnTo>
                <a:lnTo>
                  <a:pt x="329953" y="72330"/>
                </a:lnTo>
                <a:cubicBezTo>
                  <a:pt x="346416" y="55866"/>
                  <a:pt x="346416" y="28966"/>
                  <a:pt x="329953" y="12502"/>
                </a:cubicBezTo>
                <a:cubicBezTo>
                  <a:pt x="321692" y="4242"/>
                  <a:pt x="310976" y="0"/>
                  <a:pt x="300038" y="0"/>
                </a:cubicBezTo>
                <a:close/>
                <a:moveTo>
                  <a:pt x="300038" y="27682"/>
                </a:moveTo>
                <a:cubicBezTo>
                  <a:pt x="303387" y="27682"/>
                  <a:pt x="306678" y="29412"/>
                  <a:pt x="309860" y="32593"/>
                </a:cubicBezTo>
                <a:cubicBezTo>
                  <a:pt x="316222" y="38956"/>
                  <a:pt x="316222" y="45876"/>
                  <a:pt x="309860" y="52239"/>
                </a:cubicBezTo>
                <a:lnTo>
                  <a:pt x="171450" y="190649"/>
                </a:lnTo>
                <a:lnTo>
                  <a:pt x="146893" y="195561"/>
                </a:lnTo>
                <a:lnTo>
                  <a:pt x="151805" y="171004"/>
                </a:lnTo>
                <a:lnTo>
                  <a:pt x="290215" y="32593"/>
                </a:lnTo>
                <a:cubicBezTo>
                  <a:pt x="293397" y="29412"/>
                  <a:pt x="296689" y="27682"/>
                  <a:pt x="300038" y="27682"/>
                </a:cubicBezTo>
                <a:close/>
                <a:moveTo>
                  <a:pt x="0" y="56704"/>
                </a:moveTo>
                <a:lnTo>
                  <a:pt x="0" y="342454"/>
                </a:lnTo>
                <a:lnTo>
                  <a:pt x="285750" y="342454"/>
                </a:lnTo>
                <a:lnTo>
                  <a:pt x="285750" y="154037"/>
                </a:lnTo>
                <a:lnTo>
                  <a:pt x="257175" y="182612"/>
                </a:lnTo>
                <a:lnTo>
                  <a:pt x="257175" y="313879"/>
                </a:lnTo>
                <a:lnTo>
                  <a:pt x="28575" y="313879"/>
                </a:lnTo>
                <a:lnTo>
                  <a:pt x="28575" y="85279"/>
                </a:lnTo>
                <a:lnTo>
                  <a:pt x="159841" y="85279"/>
                </a:lnTo>
                <a:lnTo>
                  <a:pt x="188416" y="56704"/>
                </a:lnTo>
                <a:close/>
              </a:path>
            </a:pathLst>
          </a:custGeom>
          <a:solidFill>
            <a:srgbClr val="008C95"/>
          </a:solidFill>
          <a:ln w="14288" cap="flat">
            <a:noFill/>
            <a:prstDash val="solid"/>
            <a:miter/>
          </a:ln>
        </p:spPr>
        <p:txBody>
          <a:bodyPr rtlCol="0" anchor="ctr"/>
          <a:lstStyle/>
          <a:p>
            <a:pPr algn="l" rtl="0"/>
            <a:endParaRPr lang="en-US" kern="1200">
              <a:solidFill>
                <a:srgbClr val="222222"/>
              </a:solidFill>
              <a:latin typeface="Open Sans Light"/>
              <a:ea typeface="+mn-ea"/>
              <a:cs typeface="+mn-cs"/>
            </a:endParaRPr>
          </a:p>
        </p:txBody>
      </p:sp>
      <p:sp>
        <p:nvSpPr>
          <p:cNvPr id="14" name="Graphic 452">
            <a:extLst>
              <a:ext uri="{FF2B5EF4-FFF2-40B4-BE49-F238E27FC236}">
                <a16:creationId xmlns:a16="http://schemas.microsoft.com/office/drawing/2014/main" id="{CFBC1DE0-997A-42BF-4724-EC1AC0FC5C6D}"/>
              </a:ext>
            </a:extLst>
          </p:cNvPr>
          <p:cNvSpPr/>
          <p:nvPr/>
        </p:nvSpPr>
        <p:spPr>
          <a:xfrm>
            <a:off x="7467600" y="2257494"/>
            <a:ext cx="533159" cy="441774"/>
          </a:xfrm>
          <a:custGeom>
            <a:avLst/>
            <a:gdLst>
              <a:gd name="connsiteX0" fmla="*/ 135731 w 400050"/>
              <a:gd name="connsiteY0" fmla="*/ 0 h 285750"/>
              <a:gd name="connsiteX1" fmla="*/ 85725 w 400050"/>
              <a:gd name="connsiteY1" fmla="*/ 50006 h 285750"/>
              <a:gd name="connsiteX2" fmla="*/ 135731 w 400050"/>
              <a:gd name="connsiteY2" fmla="*/ 100013 h 285750"/>
              <a:gd name="connsiteX3" fmla="*/ 185738 w 400050"/>
              <a:gd name="connsiteY3" fmla="*/ 50006 h 285750"/>
              <a:gd name="connsiteX4" fmla="*/ 135731 w 400050"/>
              <a:gd name="connsiteY4" fmla="*/ 0 h 285750"/>
              <a:gd name="connsiteX5" fmla="*/ 264319 w 400050"/>
              <a:gd name="connsiteY5" fmla="*/ 0 h 285750"/>
              <a:gd name="connsiteX6" fmla="*/ 214313 w 400050"/>
              <a:gd name="connsiteY6" fmla="*/ 50006 h 285750"/>
              <a:gd name="connsiteX7" fmla="*/ 264319 w 400050"/>
              <a:gd name="connsiteY7" fmla="*/ 100013 h 285750"/>
              <a:gd name="connsiteX8" fmla="*/ 314325 w 400050"/>
              <a:gd name="connsiteY8" fmla="*/ 50006 h 285750"/>
              <a:gd name="connsiteX9" fmla="*/ 264319 w 400050"/>
              <a:gd name="connsiteY9" fmla="*/ 0 h 285750"/>
              <a:gd name="connsiteX10" fmla="*/ 135731 w 400050"/>
              <a:gd name="connsiteY10" fmla="*/ 28575 h 285750"/>
              <a:gd name="connsiteX11" fmla="*/ 157163 w 400050"/>
              <a:gd name="connsiteY11" fmla="*/ 50006 h 285750"/>
              <a:gd name="connsiteX12" fmla="*/ 135731 w 400050"/>
              <a:gd name="connsiteY12" fmla="*/ 71438 h 285750"/>
              <a:gd name="connsiteX13" fmla="*/ 114300 w 400050"/>
              <a:gd name="connsiteY13" fmla="*/ 50006 h 285750"/>
              <a:gd name="connsiteX14" fmla="*/ 135731 w 400050"/>
              <a:gd name="connsiteY14" fmla="*/ 28575 h 285750"/>
              <a:gd name="connsiteX15" fmla="*/ 264319 w 400050"/>
              <a:gd name="connsiteY15" fmla="*/ 28575 h 285750"/>
              <a:gd name="connsiteX16" fmla="*/ 285750 w 400050"/>
              <a:gd name="connsiteY16" fmla="*/ 50006 h 285750"/>
              <a:gd name="connsiteX17" fmla="*/ 264319 w 400050"/>
              <a:gd name="connsiteY17" fmla="*/ 71438 h 285750"/>
              <a:gd name="connsiteX18" fmla="*/ 242888 w 400050"/>
              <a:gd name="connsiteY18" fmla="*/ 50006 h 285750"/>
              <a:gd name="connsiteX19" fmla="*/ 264319 w 400050"/>
              <a:gd name="connsiteY19" fmla="*/ 28575 h 285750"/>
              <a:gd name="connsiteX20" fmla="*/ 71438 w 400050"/>
              <a:gd name="connsiteY20" fmla="*/ 85725 h 285750"/>
              <a:gd name="connsiteX21" fmla="*/ 14288 w 400050"/>
              <a:gd name="connsiteY21" fmla="*/ 142875 h 285750"/>
              <a:gd name="connsiteX22" fmla="*/ 31700 w 400050"/>
              <a:gd name="connsiteY22" fmla="*/ 183506 h 285750"/>
              <a:gd name="connsiteX23" fmla="*/ 0 w 400050"/>
              <a:gd name="connsiteY23" fmla="*/ 242888 h 285750"/>
              <a:gd name="connsiteX24" fmla="*/ 28575 w 400050"/>
              <a:gd name="connsiteY24" fmla="*/ 242888 h 285750"/>
              <a:gd name="connsiteX25" fmla="*/ 71438 w 400050"/>
              <a:gd name="connsiteY25" fmla="*/ 200025 h 285750"/>
              <a:gd name="connsiteX26" fmla="*/ 114300 w 400050"/>
              <a:gd name="connsiteY26" fmla="*/ 242888 h 285750"/>
              <a:gd name="connsiteX27" fmla="*/ 142875 w 400050"/>
              <a:gd name="connsiteY27" fmla="*/ 242888 h 285750"/>
              <a:gd name="connsiteX28" fmla="*/ 111175 w 400050"/>
              <a:gd name="connsiteY28" fmla="*/ 183506 h 285750"/>
              <a:gd name="connsiteX29" fmla="*/ 128588 w 400050"/>
              <a:gd name="connsiteY29" fmla="*/ 142875 h 285750"/>
              <a:gd name="connsiteX30" fmla="*/ 71438 w 400050"/>
              <a:gd name="connsiteY30" fmla="*/ 85725 h 285750"/>
              <a:gd name="connsiteX31" fmla="*/ 142875 w 400050"/>
              <a:gd name="connsiteY31" fmla="*/ 242888 h 285750"/>
              <a:gd name="connsiteX32" fmla="*/ 128588 w 400050"/>
              <a:gd name="connsiteY32" fmla="*/ 285750 h 285750"/>
              <a:gd name="connsiteX33" fmla="*/ 157163 w 400050"/>
              <a:gd name="connsiteY33" fmla="*/ 285750 h 285750"/>
              <a:gd name="connsiteX34" fmla="*/ 200025 w 400050"/>
              <a:gd name="connsiteY34" fmla="*/ 242888 h 285750"/>
              <a:gd name="connsiteX35" fmla="*/ 242888 w 400050"/>
              <a:gd name="connsiteY35" fmla="*/ 285750 h 285750"/>
              <a:gd name="connsiteX36" fmla="*/ 271463 w 400050"/>
              <a:gd name="connsiteY36" fmla="*/ 285750 h 285750"/>
              <a:gd name="connsiteX37" fmla="*/ 257175 w 400050"/>
              <a:gd name="connsiteY37" fmla="*/ 242888 h 285750"/>
              <a:gd name="connsiteX38" fmla="*/ 239761 w 400050"/>
              <a:gd name="connsiteY38" fmla="*/ 226368 h 285750"/>
              <a:gd name="connsiteX39" fmla="*/ 257175 w 400050"/>
              <a:gd name="connsiteY39" fmla="*/ 185738 h 285750"/>
              <a:gd name="connsiteX40" fmla="*/ 200025 w 400050"/>
              <a:gd name="connsiteY40" fmla="*/ 128588 h 285750"/>
              <a:gd name="connsiteX41" fmla="*/ 142875 w 400050"/>
              <a:gd name="connsiteY41" fmla="*/ 185738 h 285750"/>
              <a:gd name="connsiteX42" fmla="*/ 160289 w 400050"/>
              <a:gd name="connsiteY42" fmla="*/ 226368 h 285750"/>
              <a:gd name="connsiteX43" fmla="*/ 142875 w 400050"/>
              <a:gd name="connsiteY43" fmla="*/ 242888 h 285750"/>
              <a:gd name="connsiteX44" fmla="*/ 257175 w 400050"/>
              <a:gd name="connsiteY44" fmla="*/ 242888 h 285750"/>
              <a:gd name="connsiteX45" fmla="*/ 285750 w 400050"/>
              <a:gd name="connsiteY45" fmla="*/ 242888 h 285750"/>
              <a:gd name="connsiteX46" fmla="*/ 328613 w 400050"/>
              <a:gd name="connsiteY46" fmla="*/ 200025 h 285750"/>
              <a:gd name="connsiteX47" fmla="*/ 371475 w 400050"/>
              <a:gd name="connsiteY47" fmla="*/ 242888 h 285750"/>
              <a:gd name="connsiteX48" fmla="*/ 400050 w 400050"/>
              <a:gd name="connsiteY48" fmla="*/ 242888 h 285750"/>
              <a:gd name="connsiteX49" fmla="*/ 368349 w 400050"/>
              <a:gd name="connsiteY49" fmla="*/ 183506 h 285750"/>
              <a:gd name="connsiteX50" fmla="*/ 385763 w 400050"/>
              <a:gd name="connsiteY50" fmla="*/ 142875 h 285750"/>
              <a:gd name="connsiteX51" fmla="*/ 328613 w 400050"/>
              <a:gd name="connsiteY51" fmla="*/ 85725 h 285750"/>
              <a:gd name="connsiteX52" fmla="*/ 271463 w 400050"/>
              <a:gd name="connsiteY52" fmla="*/ 142875 h 285750"/>
              <a:gd name="connsiteX53" fmla="*/ 288876 w 400050"/>
              <a:gd name="connsiteY53" fmla="*/ 183506 h 285750"/>
              <a:gd name="connsiteX54" fmla="*/ 257175 w 400050"/>
              <a:gd name="connsiteY54" fmla="*/ 242888 h 285750"/>
              <a:gd name="connsiteX55" fmla="*/ 71438 w 400050"/>
              <a:gd name="connsiteY55" fmla="*/ 114300 h 285750"/>
              <a:gd name="connsiteX56" fmla="*/ 100013 w 400050"/>
              <a:gd name="connsiteY56" fmla="*/ 142875 h 285750"/>
              <a:gd name="connsiteX57" fmla="*/ 71438 w 400050"/>
              <a:gd name="connsiteY57" fmla="*/ 171450 h 285750"/>
              <a:gd name="connsiteX58" fmla="*/ 42863 w 400050"/>
              <a:gd name="connsiteY58" fmla="*/ 142875 h 285750"/>
              <a:gd name="connsiteX59" fmla="*/ 71438 w 400050"/>
              <a:gd name="connsiteY59" fmla="*/ 114300 h 285750"/>
              <a:gd name="connsiteX60" fmla="*/ 328613 w 400050"/>
              <a:gd name="connsiteY60" fmla="*/ 114300 h 285750"/>
              <a:gd name="connsiteX61" fmla="*/ 357188 w 400050"/>
              <a:gd name="connsiteY61" fmla="*/ 142875 h 285750"/>
              <a:gd name="connsiteX62" fmla="*/ 328613 w 400050"/>
              <a:gd name="connsiteY62" fmla="*/ 171450 h 285750"/>
              <a:gd name="connsiteX63" fmla="*/ 300038 w 400050"/>
              <a:gd name="connsiteY63" fmla="*/ 142875 h 285750"/>
              <a:gd name="connsiteX64" fmla="*/ 328613 w 400050"/>
              <a:gd name="connsiteY64" fmla="*/ 114300 h 285750"/>
              <a:gd name="connsiteX65" fmla="*/ 200025 w 400050"/>
              <a:gd name="connsiteY65" fmla="*/ 157163 h 285750"/>
              <a:gd name="connsiteX66" fmla="*/ 228600 w 400050"/>
              <a:gd name="connsiteY66" fmla="*/ 185738 h 285750"/>
              <a:gd name="connsiteX67" fmla="*/ 200025 w 400050"/>
              <a:gd name="connsiteY67" fmla="*/ 214313 h 285750"/>
              <a:gd name="connsiteX68" fmla="*/ 171450 w 400050"/>
              <a:gd name="connsiteY68" fmla="*/ 185738 h 285750"/>
              <a:gd name="connsiteX69" fmla="*/ 200025 w 400050"/>
              <a:gd name="connsiteY69" fmla="*/ 15716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0050" h="285750">
                <a:moveTo>
                  <a:pt x="135731" y="0"/>
                </a:moveTo>
                <a:cubicBezTo>
                  <a:pt x="108272" y="0"/>
                  <a:pt x="85725" y="22547"/>
                  <a:pt x="85725" y="50006"/>
                </a:cubicBezTo>
                <a:cubicBezTo>
                  <a:pt x="85725" y="77465"/>
                  <a:pt x="108272" y="100013"/>
                  <a:pt x="135731" y="100013"/>
                </a:cubicBezTo>
                <a:cubicBezTo>
                  <a:pt x="163190" y="100013"/>
                  <a:pt x="185738" y="77465"/>
                  <a:pt x="185738" y="50006"/>
                </a:cubicBezTo>
                <a:cubicBezTo>
                  <a:pt x="185738" y="22547"/>
                  <a:pt x="163190" y="0"/>
                  <a:pt x="135731" y="0"/>
                </a:cubicBezTo>
                <a:close/>
                <a:moveTo>
                  <a:pt x="264319" y="0"/>
                </a:moveTo>
                <a:cubicBezTo>
                  <a:pt x="236860" y="0"/>
                  <a:pt x="214313" y="22547"/>
                  <a:pt x="214313" y="50006"/>
                </a:cubicBezTo>
                <a:cubicBezTo>
                  <a:pt x="214313" y="77465"/>
                  <a:pt x="236860" y="100013"/>
                  <a:pt x="264319" y="100013"/>
                </a:cubicBezTo>
                <a:cubicBezTo>
                  <a:pt x="291778" y="100013"/>
                  <a:pt x="314325" y="77465"/>
                  <a:pt x="314325" y="50006"/>
                </a:cubicBezTo>
                <a:cubicBezTo>
                  <a:pt x="314325" y="22547"/>
                  <a:pt x="291778" y="0"/>
                  <a:pt x="264319" y="0"/>
                </a:cubicBezTo>
                <a:close/>
                <a:moveTo>
                  <a:pt x="135731" y="28575"/>
                </a:moveTo>
                <a:cubicBezTo>
                  <a:pt x="147730" y="28575"/>
                  <a:pt x="157163" y="38007"/>
                  <a:pt x="157163" y="50006"/>
                </a:cubicBezTo>
                <a:cubicBezTo>
                  <a:pt x="157163" y="62005"/>
                  <a:pt x="147730" y="71438"/>
                  <a:pt x="135731" y="71438"/>
                </a:cubicBezTo>
                <a:cubicBezTo>
                  <a:pt x="123733" y="71438"/>
                  <a:pt x="114300" y="62005"/>
                  <a:pt x="114300" y="50006"/>
                </a:cubicBezTo>
                <a:cubicBezTo>
                  <a:pt x="114300" y="38007"/>
                  <a:pt x="123733" y="28575"/>
                  <a:pt x="135731" y="28575"/>
                </a:cubicBezTo>
                <a:close/>
                <a:moveTo>
                  <a:pt x="264319" y="28575"/>
                </a:moveTo>
                <a:cubicBezTo>
                  <a:pt x="276317" y="28575"/>
                  <a:pt x="285750" y="38007"/>
                  <a:pt x="285750" y="50006"/>
                </a:cubicBezTo>
                <a:cubicBezTo>
                  <a:pt x="285750" y="62005"/>
                  <a:pt x="276317" y="71438"/>
                  <a:pt x="264319" y="71438"/>
                </a:cubicBezTo>
                <a:cubicBezTo>
                  <a:pt x="252320" y="71438"/>
                  <a:pt x="242888" y="62005"/>
                  <a:pt x="242888" y="50006"/>
                </a:cubicBezTo>
                <a:cubicBezTo>
                  <a:pt x="242888" y="38007"/>
                  <a:pt x="252320" y="28575"/>
                  <a:pt x="264319" y="28575"/>
                </a:cubicBezTo>
                <a:close/>
                <a:moveTo>
                  <a:pt x="71438" y="85725"/>
                </a:moveTo>
                <a:cubicBezTo>
                  <a:pt x="40016" y="85725"/>
                  <a:pt x="14288" y="111454"/>
                  <a:pt x="14288" y="142875"/>
                </a:cubicBezTo>
                <a:cubicBezTo>
                  <a:pt x="14288" y="158781"/>
                  <a:pt x="21096" y="173125"/>
                  <a:pt x="31700" y="183506"/>
                </a:cubicBezTo>
                <a:cubicBezTo>
                  <a:pt x="12669" y="196397"/>
                  <a:pt x="0" y="218330"/>
                  <a:pt x="0" y="242888"/>
                </a:cubicBezTo>
                <a:lnTo>
                  <a:pt x="28575" y="242888"/>
                </a:lnTo>
                <a:cubicBezTo>
                  <a:pt x="28575" y="219056"/>
                  <a:pt x="47606" y="200025"/>
                  <a:pt x="71438" y="200025"/>
                </a:cubicBezTo>
                <a:cubicBezTo>
                  <a:pt x="95269" y="200025"/>
                  <a:pt x="114300" y="219056"/>
                  <a:pt x="114300" y="242888"/>
                </a:cubicBezTo>
                <a:lnTo>
                  <a:pt x="142875" y="242888"/>
                </a:lnTo>
                <a:cubicBezTo>
                  <a:pt x="142875" y="218330"/>
                  <a:pt x="130206" y="196397"/>
                  <a:pt x="111175" y="183506"/>
                </a:cubicBezTo>
                <a:cubicBezTo>
                  <a:pt x="121778" y="173125"/>
                  <a:pt x="128588" y="158781"/>
                  <a:pt x="128588" y="142875"/>
                </a:cubicBezTo>
                <a:cubicBezTo>
                  <a:pt x="128588" y="111454"/>
                  <a:pt x="102859" y="85725"/>
                  <a:pt x="71438" y="85725"/>
                </a:cubicBezTo>
                <a:close/>
                <a:moveTo>
                  <a:pt x="142875" y="242888"/>
                </a:moveTo>
                <a:cubicBezTo>
                  <a:pt x="133945" y="254830"/>
                  <a:pt x="128588" y="269844"/>
                  <a:pt x="128588" y="285750"/>
                </a:cubicBezTo>
                <a:lnTo>
                  <a:pt x="157163" y="285750"/>
                </a:lnTo>
                <a:cubicBezTo>
                  <a:pt x="157163" y="261918"/>
                  <a:pt x="176193" y="242888"/>
                  <a:pt x="200025" y="242888"/>
                </a:cubicBezTo>
                <a:cubicBezTo>
                  <a:pt x="223857" y="242888"/>
                  <a:pt x="242888" y="261918"/>
                  <a:pt x="242888" y="285750"/>
                </a:cubicBezTo>
                <a:lnTo>
                  <a:pt x="271463" y="285750"/>
                </a:lnTo>
                <a:cubicBezTo>
                  <a:pt x="271463" y="269844"/>
                  <a:pt x="266105" y="254830"/>
                  <a:pt x="257175" y="242888"/>
                </a:cubicBezTo>
                <a:cubicBezTo>
                  <a:pt x="252320" y="236414"/>
                  <a:pt x="246459" y="230889"/>
                  <a:pt x="239761" y="226368"/>
                </a:cubicBezTo>
                <a:cubicBezTo>
                  <a:pt x="250366" y="215987"/>
                  <a:pt x="257175" y="201644"/>
                  <a:pt x="257175" y="185738"/>
                </a:cubicBezTo>
                <a:cubicBezTo>
                  <a:pt x="257175" y="154316"/>
                  <a:pt x="231446" y="128588"/>
                  <a:pt x="200025" y="128588"/>
                </a:cubicBezTo>
                <a:cubicBezTo>
                  <a:pt x="168604" y="128588"/>
                  <a:pt x="142875" y="154316"/>
                  <a:pt x="142875" y="185738"/>
                </a:cubicBezTo>
                <a:cubicBezTo>
                  <a:pt x="142875" y="201644"/>
                  <a:pt x="149684" y="215987"/>
                  <a:pt x="160289" y="226368"/>
                </a:cubicBezTo>
                <a:cubicBezTo>
                  <a:pt x="153591" y="230889"/>
                  <a:pt x="147730" y="236414"/>
                  <a:pt x="142875" y="242888"/>
                </a:cubicBezTo>
                <a:close/>
                <a:moveTo>
                  <a:pt x="257175" y="242888"/>
                </a:moveTo>
                <a:lnTo>
                  <a:pt x="285750" y="242888"/>
                </a:lnTo>
                <a:cubicBezTo>
                  <a:pt x="285750" y="219056"/>
                  <a:pt x="304781" y="200025"/>
                  <a:pt x="328613" y="200025"/>
                </a:cubicBezTo>
                <a:cubicBezTo>
                  <a:pt x="352444" y="200025"/>
                  <a:pt x="371475" y="219056"/>
                  <a:pt x="371475" y="242888"/>
                </a:cubicBezTo>
                <a:lnTo>
                  <a:pt x="400050" y="242888"/>
                </a:lnTo>
                <a:cubicBezTo>
                  <a:pt x="400050" y="218330"/>
                  <a:pt x="387381" y="196397"/>
                  <a:pt x="368349" y="183506"/>
                </a:cubicBezTo>
                <a:cubicBezTo>
                  <a:pt x="378953" y="173125"/>
                  <a:pt x="385763" y="158781"/>
                  <a:pt x="385763" y="142875"/>
                </a:cubicBezTo>
                <a:cubicBezTo>
                  <a:pt x="385763" y="111454"/>
                  <a:pt x="360034" y="85725"/>
                  <a:pt x="328613" y="85725"/>
                </a:cubicBezTo>
                <a:cubicBezTo>
                  <a:pt x="297191" y="85725"/>
                  <a:pt x="271463" y="111454"/>
                  <a:pt x="271463" y="142875"/>
                </a:cubicBezTo>
                <a:cubicBezTo>
                  <a:pt x="271463" y="158781"/>
                  <a:pt x="278272" y="173125"/>
                  <a:pt x="288876" y="183506"/>
                </a:cubicBezTo>
                <a:cubicBezTo>
                  <a:pt x="269844" y="196397"/>
                  <a:pt x="257175" y="218330"/>
                  <a:pt x="257175" y="242888"/>
                </a:cubicBezTo>
                <a:close/>
                <a:moveTo>
                  <a:pt x="71438" y="114300"/>
                </a:moveTo>
                <a:cubicBezTo>
                  <a:pt x="87399" y="114300"/>
                  <a:pt x="100013" y="126913"/>
                  <a:pt x="100013" y="142875"/>
                </a:cubicBezTo>
                <a:cubicBezTo>
                  <a:pt x="100013" y="158837"/>
                  <a:pt x="87399" y="171450"/>
                  <a:pt x="71438" y="171450"/>
                </a:cubicBezTo>
                <a:cubicBezTo>
                  <a:pt x="55476" y="171450"/>
                  <a:pt x="42863" y="158837"/>
                  <a:pt x="42863" y="142875"/>
                </a:cubicBezTo>
                <a:cubicBezTo>
                  <a:pt x="42863" y="126913"/>
                  <a:pt x="55476" y="114300"/>
                  <a:pt x="71438" y="114300"/>
                </a:cubicBezTo>
                <a:close/>
                <a:moveTo>
                  <a:pt x="328613" y="114300"/>
                </a:moveTo>
                <a:cubicBezTo>
                  <a:pt x="344575" y="114300"/>
                  <a:pt x="357188" y="126913"/>
                  <a:pt x="357188" y="142875"/>
                </a:cubicBezTo>
                <a:cubicBezTo>
                  <a:pt x="357188" y="158837"/>
                  <a:pt x="344575" y="171450"/>
                  <a:pt x="328613" y="171450"/>
                </a:cubicBezTo>
                <a:cubicBezTo>
                  <a:pt x="312651" y="171450"/>
                  <a:pt x="300038" y="158837"/>
                  <a:pt x="300038" y="142875"/>
                </a:cubicBezTo>
                <a:cubicBezTo>
                  <a:pt x="300038" y="126913"/>
                  <a:pt x="312651" y="114300"/>
                  <a:pt x="328613" y="114300"/>
                </a:cubicBezTo>
                <a:close/>
                <a:moveTo>
                  <a:pt x="200025" y="157163"/>
                </a:moveTo>
                <a:cubicBezTo>
                  <a:pt x="215987" y="157163"/>
                  <a:pt x="228600" y="169776"/>
                  <a:pt x="228600" y="185738"/>
                </a:cubicBezTo>
                <a:cubicBezTo>
                  <a:pt x="228600" y="201700"/>
                  <a:pt x="215987" y="214313"/>
                  <a:pt x="200025" y="214313"/>
                </a:cubicBezTo>
                <a:cubicBezTo>
                  <a:pt x="184063" y="214313"/>
                  <a:pt x="171450" y="201700"/>
                  <a:pt x="171450" y="185738"/>
                </a:cubicBezTo>
                <a:cubicBezTo>
                  <a:pt x="171450" y="169776"/>
                  <a:pt x="184063" y="157163"/>
                  <a:pt x="200025" y="157163"/>
                </a:cubicBezTo>
                <a:close/>
              </a:path>
            </a:pathLst>
          </a:custGeom>
          <a:solidFill>
            <a:schemeClr val="accent3"/>
          </a:solidFill>
          <a:ln w="14288" cap="flat">
            <a:noFill/>
            <a:prstDash val="solid"/>
            <a:miter/>
          </a:ln>
        </p:spPr>
        <p:txBody>
          <a:bodyPr rtlCol="0" anchor="ctr"/>
          <a:lstStyle/>
          <a:p>
            <a:endParaRPr lang="en-US"/>
          </a:p>
        </p:txBody>
      </p:sp>
      <p:sp>
        <p:nvSpPr>
          <p:cNvPr id="15" name="Graphic 443">
            <a:extLst>
              <a:ext uri="{FF2B5EF4-FFF2-40B4-BE49-F238E27FC236}">
                <a16:creationId xmlns:a16="http://schemas.microsoft.com/office/drawing/2014/main" id="{1DF5C9A0-679D-B764-9109-34AFCF8A6F0A}"/>
              </a:ext>
            </a:extLst>
          </p:cNvPr>
          <p:cNvSpPr/>
          <p:nvPr/>
        </p:nvSpPr>
        <p:spPr>
          <a:xfrm>
            <a:off x="10328297" y="2209873"/>
            <a:ext cx="459551" cy="504314"/>
          </a:xfrm>
          <a:custGeom>
            <a:avLst/>
            <a:gdLst>
              <a:gd name="connsiteX0" fmla="*/ 0 w 314325"/>
              <a:gd name="connsiteY0" fmla="*/ 0 h 371475"/>
              <a:gd name="connsiteX1" fmla="*/ 0 w 314325"/>
              <a:gd name="connsiteY1" fmla="*/ 14288 h 371475"/>
              <a:gd name="connsiteX2" fmla="*/ 0 w 314325"/>
              <a:gd name="connsiteY2" fmla="*/ 357188 h 371475"/>
              <a:gd name="connsiteX3" fmla="*/ 0 w 314325"/>
              <a:gd name="connsiteY3" fmla="*/ 371475 h 371475"/>
              <a:gd name="connsiteX4" fmla="*/ 14288 w 314325"/>
              <a:gd name="connsiteY4" fmla="*/ 371475 h 371475"/>
              <a:gd name="connsiteX5" fmla="*/ 271463 w 314325"/>
              <a:gd name="connsiteY5" fmla="*/ 371475 h 371475"/>
              <a:gd name="connsiteX6" fmla="*/ 285750 w 314325"/>
              <a:gd name="connsiteY6" fmla="*/ 371475 h 371475"/>
              <a:gd name="connsiteX7" fmla="*/ 285750 w 314325"/>
              <a:gd name="connsiteY7" fmla="*/ 357188 h 371475"/>
              <a:gd name="connsiteX8" fmla="*/ 285750 w 314325"/>
              <a:gd name="connsiteY8" fmla="*/ 177701 h 371475"/>
              <a:gd name="connsiteX9" fmla="*/ 310307 w 314325"/>
              <a:gd name="connsiteY9" fmla="*/ 153145 h 371475"/>
              <a:gd name="connsiteX10" fmla="*/ 314325 w 314325"/>
              <a:gd name="connsiteY10" fmla="*/ 148679 h 371475"/>
              <a:gd name="connsiteX11" fmla="*/ 314325 w 314325"/>
              <a:gd name="connsiteY11" fmla="*/ 142875 h 371475"/>
              <a:gd name="connsiteX12" fmla="*/ 314325 w 314325"/>
              <a:gd name="connsiteY12" fmla="*/ 14288 h 371475"/>
              <a:gd name="connsiteX13" fmla="*/ 314325 w 314325"/>
              <a:gd name="connsiteY13" fmla="*/ 0 h 371475"/>
              <a:gd name="connsiteX14" fmla="*/ 300038 w 314325"/>
              <a:gd name="connsiteY14" fmla="*/ 0 h 371475"/>
              <a:gd name="connsiteX15" fmla="*/ 257175 w 314325"/>
              <a:gd name="connsiteY15" fmla="*/ 0 h 371475"/>
              <a:gd name="connsiteX16" fmla="*/ 242888 w 314325"/>
              <a:gd name="connsiteY16" fmla="*/ 0 h 371475"/>
              <a:gd name="connsiteX17" fmla="*/ 14288 w 314325"/>
              <a:gd name="connsiteY17" fmla="*/ 0 h 371475"/>
              <a:gd name="connsiteX18" fmla="*/ 0 w 314325"/>
              <a:gd name="connsiteY18" fmla="*/ 0 h 371475"/>
              <a:gd name="connsiteX19" fmla="*/ 28575 w 314325"/>
              <a:gd name="connsiteY19" fmla="*/ 28575 h 371475"/>
              <a:gd name="connsiteX20" fmla="*/ 228600 w 314325"/>
              <a:gd name="connsiteY20" fmla="*/ 28575 h 371475"/>
              <a:gd name="connsiteX21" fmla="*/ 228600 w 314325"/>
              <a:gd name="connsiteY21" fmla="*/ 142875 h 371475"/>
              <a:gd name="connsiteX22" fmla="*/ 228600 w 314325"/>
              <a:gd name="connsiteY22" fmla="*/ 148679 h 371475"/>
              <a:gd name="connsiteX23" fmla="*/ 232618 w 314325"/>
              <a:gd name="connsiteY23" fmla="*/ 153145 h 371475"/>
              <a:gd name="connsiteX24" fmla="*/ 257175 w 314325"/>
              <a:gd name="connsiteY24" fmla="*/ 177701 h 371475"/>
              <a:gd name="connsiteX25" fmla="*/ 257175 w 314325"/>
              <a:gd name="connsiteY25" fmla="*/ 342900 h 371475"/>
              <a:gd name="connsiteX26" fmla="*/ 28575 w 314325"/>
              <a:gd name="connsiteY26" fmla="*/ 342900 h 371475"/>
              <a:gd name="connsiteX27" fmla="*/ 28575 w 314325"/>
              <a:gd name="connsiteY27" fmla="*/ 28575 h 371475"/>
              <a:gd name="connsiteX28" fmla="*/ 257175 w 314325"/>
              <a:gd name="connsiteY28" fmla="*/ 28575 h 371475"/>
              <a:gd name="connsiteX29" fmla="*/ 285750 w 314325"/>
              <a:gd name="connsiteY29" fmla="*/ 28575 h 371475"/>
              <a:gd name="connsiteX30" fmla="*/ 285750 w 314325"/>
              <a:gd name="connsiteY30" fmla="*/ 136624 h 371475"/>
              <a:gd name="connsiteX31" fmla="*/ 271463 w 314325"/>
              <a:gd name="connsiteY31" fmla="*/ 150912 h 371475"/>
              <a:gd name="connsiteX32" fmla="*/ 257175 w 314325"/>
              <a:gd name="connsiteY32" fmla="*/ 136624 h 371475"/>
              <a:gd name="connsiteX33" fmla="*/ 257175 w 314325"/>
              <a:gd name="connsiteY33" fmla="*/ 28575 h 371475"/>
              <a:gd name="connsiteX34" fmla="*/ 85725 w 314325"/>
              <a:gd name="connsiteY34" fmla="*/ 171450 h 371475"/>
              <a:gd name="connsiteX35" fmla="*/ 85725 w 314325"/>
              <a:gd name="connsiteY35" fmla="*/ 200025 h 371475"/>
              <a:gd name="connsiteX36" fmla="*/ 200025 w 314325"/>
              <a:gd name="connsiteY36" fmla="*/ 200025 h 371475"/>
              <a:gd name="connsiteX37" fmla="*/ 200025 w 314325"/>
              <a:gd name="connsiteY37" fmla="*/ 171450 h 371475"/>
              <a:gd name="connsiteX38" fmla="*/ 85725 w 314325"/>
              <a:gd name="connsiteY38" fmla="*/ 17145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325" h="371475">
                <a:moveTo>
                  <a:pt x="0" y="0"/>
                </a:moveTo>
                <a:lnTo>
                  <a:pt x="0" y="14288"/>
                </a:lnTo>
                <a:lnTo>
                  <a:pt x="0" y="357188"/>
                </a:lnTo>
                <a:lnTo>
                  <a:pt x="0" y="371475"/>
                </a:lnTo>
                <a:lnTo>
                  <a:pt x="14288" y="371475"/>
                </a:lnTo>
                <a:lnTo>
                  <a:pt x="271463" y="371475"/>
                </a:lnTo>
                <a:lnTo>
                  <a:pt x="285750" y="371475"/>
                </a:lnTo>
                <a:lnTo>
                  <a:pt x="285750" y="357188"/>
                </a:lnTo>
                <a:lnTo>
                  <a:pt x="285750" y="177701"/>
                </a:lnTo>
                <a:lnTo>
                  <a:pt x="310307" y="153145"/>
                </a:lnTo>
                <a:lnTo>
                  <a:pt x="314325" y="148679"/>
                </a:lnTo>
                <a:lnTo>
                  <a:pt x="314325" y="142875"/>
                </a:lnTo>
                <a:lnTo>
                  <a:pt x="314325" y="14288"/>
                </a:lnTo>
                <a:lnTo>
                  <a:pt x="314325" y="0"/>
                </a:lnTo>
                <a:lnTo>
                  <a:pt x="300038" y="0"/>
                </a:lnTo>
                <a:lnTo>
                  <a:pt x="257175" y="0"/>
                </a:lnTo>
                <a:lnTo>
                  <a:pt x="242888" y="0"/>
                </a:lnTo>
                <a:lnTo>
                  <a:pt x="14288" y="0"/>
                </a:lnTo>
                <a:lnTo>
                  <a:pt x="0" y="0"/>
                </a:lnTo>
                <a:close/>
                <a:moveTo>
                  <a:pt x="28575" y="28575"/>
                </a:moveTo>
                <a:lnTo>
                  <a:pt x="228600" y="28575"/>
                </a:lnTo>
                <a:lnTo>
                  <a:pt x="228600" y="142875"/>
                </a:lnTo>
                <a:lnTo>
                  <a:pt x="228600" y="148679"/>
                </a:lnTo>
                <a:lnTo>
                  <a:pt x="232618" y="153145"/>
                </a:lnTo>
                <a:lnTo>
                  <a:pt x="257175" y="177701"/>
                </a:lnTo>
                <a:lnTo>
                  <a:pt x="257175" y="342900"/>
                </a:lnTo>
                <a:lnTo>
                  <a:pt x="28575" y="342900"/>
                </a:lnTo>
                <a:lnTo>
                  <a:pt x="28575" y="28575"/>
                </a:lnTo>
                <a:close/>
                <a:moveTo>
                  <a:pt x="257175" y="28575"/>
                </a:moveTo>
                <a:lnTo>
                  <a:pt x="285750" y="28575"/>
                </a:lnTo>
                <a:lnTo>
                  <a:pt x="285750" y="136624"/>
                </a:lnTo>
                <a:lnTo>
                  <a:pt x="271463" y="150912"/>
                </a:lnTo>
                <a:lnTo>
                  <a:pt x="257175" y="136624"/>
                </a:lnTo>
                <a:lnTo>
                  <a:pt x="257175" y="28575"/>
                </a:lnTo>
                <a:close/>
                <a:moveTo>
                  <a:pt x="85725" y="171450"/>
                </a:moveTo>
                <a:lnTo>
                  <a:pt x="85725" y="200025"/>
                </a:lnTo>
                <a:lnTo>
                  <a:pt x="200025" y="200025"/>
                </a:lnTo>
                <a:lnTo>
                  <a:pt x="200025" y="171450"/>
                </a:lnTo>
                <a:lnTo>
                  <a:pt x="85725" y="171450"/>
                </a:lnTo>
                <a:close/>
              </a:path>
            </a:pathLst>
          </a:custGeom>
          <a:solidFill>
            <a:schemeClr val="accent4"/>
          </a:solidFill>
          <a:ln w="14288" cap="flat">
            <a:noFill/>
            <a:prstDash val="solid"/>
            <a:miter/>
          </a:ln>
        </p:spPr>
        <p:txBody>
          <a:bodyPr rtlCol="0" anchor="ctr"/>
          <a:lstStyle/>
          <a:p>
            <a:pPr algn="l" rtl="0"/>
            <a:endParaRPr lang="en-US" kern="1200">
              <a:solidFill>
                <a:srgbClr val="222222"/>
              </a:solidFill>
              <a:latin typeface="Open Sans Light"/>
              <a:ea typeface="+mn-ea"/>
              <a:cs typeface="+mn-cs"/>
            </a:endParaRPr>
          </a:p>
        </p:txBody>
      </p:sp>
    </p:spTree>
    <p:extLst>
      <p:ext uri="{BB962C8B-B14F-4D97-AF65-F5344CB8AC3E}">
        <p14:creationId xmlns:p14="http://schemas.microsoft.com/office/powerpoint/2010/main" val="151281280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pic>
        <p:nvPicPr>
          <p:cNvPr id="5" name="Picture Placeholder 4" descr="Map&#10;&#10;Description automatically generated">
            <a:extLst>
              <a:ext uri="{FF2B5EF4-FFF2-40B4-BE49-F238E27FC236}">
                <a16:creationId xmlns:a16="http://schemas.microsoft.com/office/drawing/2014/main" id="{37FA36FF-4D1D-4471-3D7E-F8B93D3C2AF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38" r="1038"/>
          <a:stretch>
            <a:fillRect/>
          </a:stretch>
        </p:blipFill>
        <p:spPr>
          <a:xfrm>
            <a:off x="6294438" y="1604963"/>
            <a:ext cx="4532312" cy="4051300"/>
          </a:xfrm>
        </p:spPr>
      </p:pic>
      <p:sp>
        <p:nvSpPr>
          <p:cNvPr id="7" name="Title 1"/>
          <p:cNvSpPr>
            <a:spLocks noGrp="1"/>
          </p:cNvSpPr>
          <p:nvPr/>
        </p:nvSpPr>
        <p:spPr>
          <a:xfrm>
            <a:off x="928884"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ontserrat Black" panose="00000A00000000000000" pitchFamily="50" charset="0"/>
                <a:ea typeface="+mj-ea"/>
                <a:cs typeface="+mj-cs"/>
              </a:rPr>
              <a:t>Slide title</a:t>
            </a:r>
            <a:endParaRPr kumimoji="0" lang="en-US" sz="6000" b="0" i="0" u="none" strike="noStrike" kern="1200" cap="none" spc="0" normalizeH="0" baseline="0" noProof="0" dirty="0">
              <a:ln>
                <a:noFill/>
              </a:ln>
              <a:solidFill>
                <a:srgbClr val="FFFFFF"/>
              </a:solidFill>
              <a:effectLst/>
              <a:uLnTx/>
              <a:uFillTx/>
              <a:latin typeface="Montserrat Black" panose="00000A00000000000000" pitchFamily="50" charset="0"/>
              <a:ea typeface="+mj-ea"/>
              <a:cs typeface="+mj-cs"/>
            </a:endParaRPr>
          </a:p>
        </p:txBody>
      </p:sp>
      <p:sp>
        <p:nvSpPr>
          <p:cNvPr id="8" name="TextBox 3"/>
          <p:cNvSpPr txBox="1"/>
          <p:nvPr/>
        </p:nvSpPr>
        <p:spPr>
          <a:xfrm>
            <a:off x="938213" y="2305615"/>
            <a:ext cx="5042709"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12169"/>
                </a:solidFill>
                <a:latin typeface="Montserrat"/>
              </a:rPr>
              <a:t>Provide resource information and peer support to families of children and youth with special health care needs.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12169"/>
                </a:solidFill>
                <a:latin typeface="Montserrat"/>
              </a:rPr>
              <a:t>Employs a team of Family Partners.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2169"/>
                </a:solidFill>
                <a:effectLst/>
                <a:uLnTx/>
                <a:uFillTx/>
                <a:latin typeface="Montserrat"/>
                <a:ea typeface="+mn-ea"/>
                <a:cs typeface="+mn-cs"/>
              </a:rPr>
              <a:t>Empowering families to live a “good life”.</a:t>
            </a:r>
          </a:p>
        </p:txBody>
      </p:sp>
      <p:sp>
        <p:nvSpPr>
          <p:cNvPr id="11" name="Rectangle: Rounded Corners 3">
            <a:extLst>
              <a:ext uri="{FF2B5EF4-FFF2-40B4-BE49-F238E27FC236}">
                <a16:creationId xmlns:a16="http://schemas.microsoft.com/office/drawing/2014/main" id="{1F02E861-1A02-432F-9705-557576817E58}"/>
              </a:ext>
            </a:extLst>
          </p:cNvPr>
          <p:cNvSpPr/>
          <p:nvPr/>
        </p:nvSpPr>
        <p:spPr>
          <a:xfrm>
            <a:off x="5812973" y="5154859"/>
            <a:ext cx="5524085" cy="655659"/>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14" name="TextBox 13">
            <a:extLst>
              <a:ext uri="{FF2B5EF4-FFF2-40B4-BE49-F238E27FC236}">
                <a16:creationId xmlns:a16="http://schemas.microsoft.com/office/drawing/2014/main" id="{49AC3685-643F-4E7E-9FAE-D6D8D1C3D859}"/>
              </a:ext>
            </a:extLst>
          </p:cNvPr>
          <p:cNvSpPr txBox="1"/>
          <p:nvPr/>
        </p:nvSpPr>
        <p:spPr>
          <a:xfrm>
            <a:off x="6294255" y="5251855"/>
            <a:ext cx="45615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FFFFFF"/>
                </a:solidFill>
                <a:latin typeface="Montserrat"/>
                <a:ea typeface="Open Sans Light" panose="020B0306030504020204" pitchFamily="34" charset="0"/>
                <a:cs typeface="Open Sans Light" panose="020B0306030504020204" pitchFamily="34" charset="0"/>
              </a:rPr>
              <a:t>Family Partnership Program</a:t>
            </a:r>
            <a:endParaRPr kumimoji="0" lang="en-US" sz="2400" b="0" i="0" u="none" strike="noStrike" kern="1200" cap="none" spc="0" normalizeH="0" baseline="0" noProof="0" dirty="0">
              <a:ln>
                <a:noFill/>
              </a:ln>
              <a:solidFill>
                <a:srgbClr val="FFFFFF"/>
              </a:solidFill>
              <a:effectLst/>
              <a:uLnTx/>
              <a:uFillTx/>
              <a:latin typeface="Montserrat"/>
              <a:ea typeface="Open Sans Light" panose="020B0306030504020204" pitchFamily="34" charset="0"/>
              <a:cs typeface="Open Sans Light" panose="020B0306030504020204" pitchFamily="34" charset="0"/>
            </a:endParaRPr>
          </a:p>
        </p:txBody>
      </p:sp>
      <p:sp>
        <p:nvSpPr>
          <p:cNvPr id="9"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rgbClr val="012169"/>
                </a:solidFill>
                <a:latin typeface="Montserrat Black" panose="00000A00000000000000" pitchFamily="50" charset="0"/>
              </a:rPr>
              <a:t>Family Partnership for Children &amp; Youth with SHCN</a:t>
            </a:r>
            <a:endParaRPr kumimoji="0" lang="en-US" sz="2800" b="0" i="0" u="none" strike="noStrike" kern="1200" cap="none" spc="0" normalizeH="0" baseline="0" noProof="0" dirty="0">
              <a:ln>
                <a:noFill/>
              </a:ln>
              <a:solidFill>
                <a:srgbClr val="012169"/>
              </a:solidFill>
              <a:effectLst/>
              <a:uLnTx/>
              <a:uFillTx/>
              <a:latin typeface="Montserrat Black" panose="00000A00000000000000" pitchFamily="50" charset="0"/>
              <a:ea typeface="+mj-ea"/>
              <a:cs typeface="+mj-cs"/>
            </a:endParaRPr>
          </a:p>
        </p:txBody>
      </p:sp>
      <p:sp>
        <p:nvSpPr>
          <p:cNvPr id="12" name="Rectangle 11">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Tree>
    <p:extLst>
      <p:ext uri="{BB962C8B-B14F-4D97-AF65-F5344CB8AC3E}">
        <p14:creationId xmlns:p14="http://schemas.microsoft.com/office/powerpoint/2010/main" val="11765794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2"/>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4" name="TextBox 3">
            <a:extLst>
              <a:ext uri="{FF2B5EF4-FFF2-40B4-BE49-F238E27FC236}">
                <a16:creationId xmlns:a16="http://schemas.microsoft.com/office/drawing/2014/main" id="{67F8EB92-6F29-40D5-B4E6-F43925D42777}"/>
              </a:ext>
            </a:extLst>
          </p:cNvPr>
          <p:cNvSpPr txBox="1"/>
          <p:nvPr/>
        </p:nvSpPr>
        <p:spPr>
          <a:xfrm>
            <a:off x="1676400" y="1890117"/>
            <a:ext cx="9537700" cy="20005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12169"/>
                </a:solidFill>
                <a:effectLst/>
                <a:uLnTx/>
                <a:uFillTx/>
                <a:latin typeface="Montserrat"/>
                <a:ea typeface="+mn-ea"/>
                <a:cs typeface="+mn-cs"/>
              </a:rPr>
              <a:t>“Alone we can do so little; together we can do so much.”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 Helen Keller</a:t>
            </a:r>
            <a:endParaRPr kumimoji="0" lang="en-MY" sz="1600" b="0"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1491895048"/>
      </p:ext>
    </p:extLst>
  </p:cSld>
  <p:clrMapOvr>
    <a:masterClrMapping/>
  </p:clrMapOvr>
  <p:transition spd="slow">
    <p:push dir="u"/>
  </p:transition>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23691</TotalTime>
  <Words>2626</Words>
  <Application>Microsoft Office PowerPoint</Application>
  <PresentationFormat>Widescreen</PresentationFormat>
  <Paragraphs>224</Paragraphs>
  <Slides>31</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Montserrat</vt:lpstr>
      <vt:lpstr>Montserrat Black</vt:lpstr>
      <vt:lpstr>Montserrat ExtraBold</vt:lpstr>
      <vt:lpstr>Open Sans Light</vt:lpstr>
      <vt:lpstr>Times New Roman</vt:lpstr>
      <vt:lpstr>No Footer Pages</vt:lpstr>
      <vt:lpstr>PowerPoint Presentation</vt:lpstr>
      <vt:lpstr>PowerPoint Presentation</vt:lpstr>
      <vt:lpstr>What You will Learn</vt:lpstr>
      <vt:lpstr>PowerPoint Presentation</vt:lpstr>
      <vt:lpstr>PowerPoint Presentation</vt:lpstr>
      <vt:lpstr>PowerPoint Presentation</vt:lpstr>
      <vt:lpstr>What We Did with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a Care Notebook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Gorman, Sara</cp:lastModifiedBy>
  <cp:revision>43</cp:revision>
  <dcterms:created xsi:type="dcterms:W3CDTF">2023-11-08T20:54:22Z</dcterms:created>
  <dcterms:modified xsi:type="dcterms:W3CDTF">2024-11-27T17:55:13Z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2023-11-08T00:00:00Z</vt:filetime>
  </property>
  <property fmtid="{D5CDD505-2E9C-101B-9397-08002B2CF9AE}" pid="3" name="Creator">
    <vt:lpwstr>Acrobat PDFMaker 23 for PowerPoint</vt:lpwstr>
  </property>
  <property fmtid="{D5CDD505-2E9C-101B-9397-08002B2CF9AE}" pid="4" name="LastSaved">
    <vt:filetime>2023-11-08T00:00:00Z</vt:filetime>
  </property>
  <property fmtid="{D5CDD505-2E9C-101B-9397-08002B2CF9AE}" pid="5" name="Producer">
    <vt:lpwstr>Adobe PDF Library 23.6.96</vt:lpwstr>
  </property>
</Properties>
</file>